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57" r:id="rId4"/>
    <p:sldId id="260" r:id="rId5"/>
    <p:sldId id="258" r:id="rId6"/>
    <p:sldId id="280" r:id="rId7"/>
    <p:sldId id="259" r:id="rId8"/>
    <p:sldId id="267" r:id="rId9"/>
    <p:sldId id="261" r:id="rId10"/>
    <p:sldId id="269" r:id="rId11"/>
    <p:sldId id="270" r:id="rId12"/>
    <p:sldId id="271" r:id="rId13"/>
    <p:sldId id="274" r:id="rId14"/>
    <p:sldId id="275" r:id="rId15"/>
    <p:sldId id="284" r:id="rId16"/>
    <p:sldId id="276" r:id="rId17"/>
    <p:sldId id="277" r:id="rId18"/>
    <p:sldId id="278" r:id="rId19"/>
    <p:sldId id="279" r:id="rId20"/>
    <p:sldId id="283" r:id="rId21"/>
    <p:sldId id="282" r:id="rId2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5448" autoAdjust="0"/>
  </p:normalViewPr>
  <p:slideViewPr>
    <p:cSldViewPr snapToGrid="0">
      <p:cViewPr varScale="1">
        <p:scale>
          <a:sx n="131" d="100"/>
          <a:sy n="131" d="100"/>
        </p:scale>
        <p:origin x="22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20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24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490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469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075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031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2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23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67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18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57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4116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768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072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30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66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65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65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81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59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s.muni.cz/o-nas/hr-awar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ybiralova@fss.muni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158B40-28D7-4667-B948-CBA5AB50C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262CFB-4C24-45B0-B377-B3F359FC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66414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Výstupy z dotazníkového šetření </a:t>
            </a:r>
            <a:br>
              <a:rPr lang="cs-CZ" dirty="0"/>
            </a:br>
            <a:r>
              <a:rPr lang="cs-CZ" dirty="0"/>
              <a:t>HR Award a následné kroky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59261F6-0526-43B7-BDD3-D5E43E419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98" y="4451475"/>
            <a:ext cx="11361600" cy="698497"/>
          </a:xfrm>
        </p:spPr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    Gabriela Vybíralová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5AC0A843-8140-4FB0-ADDC-2C4F3C3D68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26" y="5991333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0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9568A-60B1-49EB-9513-262082C244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C607A6-C8C2-437A-BA16-12C881F0E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F3AAFB-8DB9-4CC5-9714-EA04C3B1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6229" cy="451576"/>
          </a:xfrm>
        </p:spPr>
        <p:txBody>
          <a:bodyPr/>
          <a:lstStyle/>
          <a:p>
            <a:r>
              <a:rPr lang="cs-CZ" dirty="0"/>
              <a:t>Nábor a výběr pracovníků – slabé stránky FSS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6C87D7-24AA-4803-8878-D0F766192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29789"/>
            <a:ext cx="10877641" cy="4139998"/>
          </a:xfrm>
        </p:spPr>
        <p:txBody>
          <a:bodyPr/>
          <a:lstStyle/>
          <a:p>
            <a:pPr lvl="0"/>
            <a:r>
              <a:rPr lang="cs-CZ" sz="2000" dirty="0"/>
              <a:t>Na úrovni univerzity aktualizovat Řád výběrového řízení MU v souladu s OTM-R politikou.</a:t>
            </a:r>
          </a:p>
          <a:p>
            <a:pPr lvl="0"/>
            <a:r>
              <a:rPr lang="cs-CZ" sz="2000" dirty="0"/>
              <a:t>Chybí fakultní dokumentové zpracování pro nábor a přijímání nových pracovníků při výběrových řízeních v souladu s OTM-R politikou.</a:t>
            </a:r>
          </a:p>
          <a:p>
            <a:r>
              <a:rPr lang="cs-CZ" sz="2000" dirty="0"/>
              <a:t>Všichni členové komise výběrového řízení nejsou odborně vyškoleni.</a:t>
            </a:r>
          </a:p>
          <a:p>
            <a:pPr lvl="0"/>
            <a:r>
              <a:rPr lang="cs-CZ" sz="2000" dirty="0"/>
              <a:t>Není systémově zavedený způsob inzerce volných pracovních míst na zahraničích pracovních portálech.</a:t>
            </a:r>
          </a:p>
          <a:p>
            <a:pPr lvl="0"/>
            <a:r>
              <a:rPr lang="cs-CZ" sz="2000" dirty="0"/>
              <a:t>Chybí zpracovaný a ukotvený kariérní řád pro pozice R1-R4.</a:t>
            </a:r>
          </a:p>
          <a:p>
            <a:pPr lvl="0"/>
            <a:r>
              <a:rPr lang="cs-CZ" sz="2000" dirty="0"/>
              <a:t>Noví kandidáti nejsou informováni o vyhlídkách kariérního růstu v rámci nabízené pozice.</a:t>
            </a:r>
          </a:p>
          <a:p>
            <a:pPr lvl="0"/>
            <a:r>
              <a:rPr lang="cs-CZ" sz="2000" dirty="0"/>
              <a:t>Chybí definice, popis pracovní činnosti a kariérní rozvoj na pozici </a:t>
            </a:r>
            <a:r>
              <a:rPr lang="cs-CZ" sz="2000" dirty="0" err="1"/>
              <a:t>PostDoc</a:t>
            </a:r>
            <a:r>
              <a:rPr lang="cs-CZ" sz="2000" dirty="0"/>
              <a:t>.</a:t>
            </a:r>
          </a:p>
          <a:p>
            <a:pPr marL="72000" lvl="0" indent="0">
              <a:buNone/>
            </a:pPr>
            <a:endParaRPr lang="cs-CZ" sz="1400" dirty="0"/>
          </a:p>
          <a:p>
            <a:pPr marL="72000" lvl="0" indent="0">
              <a:buNone/>
            </a:pPr>
            <a:endParaRPr lang="cs-CZ" sz="12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10230115-7192-45E5-86DB-A4EE9A52DF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0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624847-B220-49D7-8916-D4C2255AB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44E61-CAE7-4F20-8C08-0260F85E7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D02961-7A04-4A07-B890-E7FF01AA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dotazníků…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F155B8-D5D2-469B-811C-3C3A4E8D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40" y="1336587"/>
            <a:ext cx="10870020" cy="4726401"/>
          </a:xfrm>
        </p:spPr>
        <p:txBody>
          <a:bodyPr/>
          <a:lstStyle/>
          <a:p>
            <a:r>
              <a:rPr lang="cs-CZ" sz="1600" i="1" dirty="0"/>
              <a:t>Výzkumní pracovníci nemají komplexní informace o procesu získávání pracovníků na výzkumné pozice na jejich pracovištích.</a:t>
            </a:r>
            <a:endParaRPr lang="cs-CZ" sz="1600" dirty="0"/>
          </a:p>
          <a:p>
            <a:r>
              <a:rPr lang="cs-CZ" sz="1600" i="1" dirty="0"/>
              <a:t>Pouze 25 % respondentů vnímá, že postup získávání nových pracovníků je srovnatelný se zahraničím.</a:t>
            </a:r>
            <a:endParaRPr lang="cs-CZ" sz="1600" dirty="0"/>
          </a:p>
          <a:p>
            <a:r>
              <a:rPr lang="cs-CZ" sz="1600" i="1" dirty="0"/>
              <a:t>45 % pracovníků odpovědělo, že postup získávání nových výzkumných pracovníků vyvolává zájem vhodných uchazečů, 25 % respondentů odpovědělo, že ne či spíše ne a 30 % nedokázalo na tuto otázku odpovědět.</a:t>
            </a:r>
          </a:p>
          <a:p>
            <a:r>
              <a:rPr lang="cs-CZ" sz="1600" i="1" dirty="0"/>
              <a:t>61 % výzkumníků uvedlo, že je nábor nových pracovníků na fakultě transparentní, dalších 29 % uvedlo, že k získávání a výběru pracovníků na fakultě se spíše či určitě nepřistupuje transparentně a 10 % respondentů nedokázalo odpovědět.</a:t>
            </a:r>
          </a:p>
          <a:p>
            <a:r>
              <a:rPr lang="cs-CZ" sz="1600" i="1" dirty="0"/>
              <a:t>Podle respondentů dotazníkového šetření jsou u výběrového řízení nejvíce zohledňovány následující aspekty:</a:t>
            </a:r>
            <a:endParaRPr lang="cs-CZ" sz="1600" dirty="0"/>
          </a:p>
          <a:p>
            <a:pPr marL="72000" indent="0">
              <a:buNone/>
            </a:pPr>
            <a:r>
              <a:rPr lang="cs-CZ" sz="1600" i="1" dirty="0"/>
              <a:t>                     množství a kvalita vědeckých publikací</a:t>
            </a:r>
            <a:endParaRPr lang="cs-CZ" sz="1600" dirty="0">
              <a:highlight>
                <a:srgbClr val="FFFF00"/>
              </a:highlight>
            </a:endParaRPr>
          </a:p>
          <a:p>
            <a:pPr marL="72000" indent="0">
              <a:buNone/>
            </a:pPr>
            <a:r>
              <a:rPr lang="cs-CZ" sz="1600" i="1" dirty="0"/>
              <a:t>                    množství a míra zapojení ve vědecko-výzkumných projektech.</a:t>
            </a:r>
            <a:endParaRPr lang="cs-CZ" sz="1600" dirty="0"/>
          </a:p>
          <a:p>
            <a:r>
              <a:rPr lang="cs-CZ" sz="1600" i="1" dirty="0"/>
              <a:t>Hodnota zahraniční mobility byla v dotazníkovém šetření zmapována jako dostatečně implementovaná, uvedlo tak          85 % respondentů.</a:t>
            </a:r>
            <a:endParaRPr lang="cs-CZ" sz="16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016C5B27-8FD6-4092-8AB8-F7237602F5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92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523516-4DBD-4AC1-B814-398DB55BF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CC852B-45D1-4744-BDC9-3D7A6BE0D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4D02E-834D-4AA6-BB9D-5713ABC7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do Akčního plánu k náboru a výběru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BE4EDEF7-A662-41D1-9DFE-874A6AFE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6262"/>
            <a:ext cx="10901470" cy="4266838"/>
          </a:xfrm>
        </p:spPr>
        <p:txBody>
          <a:bodyPr/>
          <a:lstStyle/>
          <a:p>
            <a:r>
              <a:rPr lang="cs-CZ" sz="1800" b="1" dirty="0"/>
              <a:t>Vypracovat fakultní manuál pro nábor a přijímání nových pracovníků</a:t>
            </a:r>
            <a:r>
              <a:rPr lang="cs-CZ" sz="1800" dirty="0"/>
              <a:t>, který bude reflektovat OTM-R politiku (bude definovat pravidla a hodnotící kritéria u výběrového řízení, bude obsahovat hodnocení zásluh aj.). Zakotvit manuál do fakultních předpisů, bude veřejně dostupný na webových stránkách FSS a bude mít anglickou verzi.</a:t>
            </a:r>
          </a:p>
          <a:p>
            <a:r>
              <a:rPr lang="cs-CZ" sz="1800" b="1" dirty="0"/>
              <a:t>Zpracovat manuál – Kariérní řád pro výzkumné pracovníky</a:t>
            </a:r>
            <a:r>
              <a:rPr lang="cs-CZ" sz="1800" dirty="0"/>
              <a:t> na FSS ve spolupráci s celouniverzitním opatřením.</a:t>
            </a:r>
          </a:p>
          <a:p>
            <a:r>
              <a:rPr lang="cs-CZ" sz="1800" b="1" dirty="0"/>
              <a:t>Vytvořit systém inzerce volných pracovních míst</a:t>
            </a:r>
            <a:r>
              <a:rPr lang="cs-CZ" sz="1800" dirty="0"/>
              <a:t> na pracovních portálech včetně zahraničních portálů.</a:t>
            </a:r>
          </a:p>
          <a:p>
            <a:r>
              <a:rPr lang="cs-CZ" sz="1800" b="1" dirty="0"/>
              <a:t>Realizovat školení vedoucích pracovníků</a:t>
            </a:r>
            <a:r>
              <a:rPr lang="cs-CZ" sz="1800" dirty="0"/>
              <a:t> pro kvalifikovanou účast v komisích výběrového řízení.</a:t>
            </a:r>
          </a:p>
          <a:p>
            <a:r>
              <a:rPr lang="cs-CZ" sz="1800" b="1" dirty="0"/>
              <a:t>Vypracovat on-line dotazník</a:t>
            </a:r>
            <a:r>
              <a:rPr lang="cs-CZ" sz="1800" dirty="0"/>
              <a:t> pro získání zpětné vazby uchazečů k výběrovému řízení. 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0882B989-D49C-4A5E-A6BC-1E5FDF99AD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5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838EBE-1082-44ED-BD20-9CA7B60F3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3C3E3-15F5-48C4-AAF1-523D484E7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6A8765-D6A6-4D45-8393-81F6BD5E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Pracovní podmínky – slabé stránky FSS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6F8810-E125-44D9-B0FD-5B7A034B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27475"/>
            <a:ext cx="10753200" cy="4097660"/>
          </a:xfrm>
        </p:spPr>
        <p:txBody>
          <a:bodyPr/>
          <a:lstStyle/>
          <a:p>
            <a:r>
              <a:rPr lang="cs-CZ" sz="1500" dirty="0"/>
              <a:t>Ženy uvedly menší podporu a zajištění výzkumného prostředí na FSS.</a:t>
            </a:r>
          </a:p>
          <a:p>
            <a:pPr lvl="0"/>
            <a:r>
              <a:rPr lang="cs-CZ" sz="1500" dirty="0"/>
              <a:t>Malá obeznámenost pracovníků s benefity fakulty.</a:t>
            </a:r>
          </a:p>
          <a:p>
            <a:pPr lvl="0"/>
            <a:r>
              <a:rPr lang="cs-CZ" sz="1500" dirty="0"/>
              <a:t>Administrativní pracovníci nejsou seznámeni s Etickým kodexem MU.</a:t>
            </a:r>
          </a:p>
          <a:p>
            <a:pPr lvl="0"/>
            <a:r>
              <a:rPr lang="cs-CZ" sz="1500" dirty="0"/>
              <a:t>Nedostatečná péče o pracovníky a pracovnice s rodinnými a pečovatelskými povinnostmi.</a:t>
            </a:r>
          </a:p>
          <a:p>
            <a:pPr lvl="0"/>
            <a:r>
              <a:rPr lang="cs-CZ" sz="1500" dirty="0"/>
              <a:t>Chybí vazba mezi stanovením výše finančního ohodnocení a výkonem na jednotlivých stupních R1-R4.</a:t>
            </a:r>
          </a:p>
          <a:p>
            <a:r>
              <a:rPr lang="cs-CZ" sz="1500" dirty="0"/>
              <a:t>Nízké zastoupení žen na vyšších výzkumných pozicích.</a:t>
            </a:r>
          </a:p>
          <a:p>
            <a:r>
              <a:rPr lang="cs-CZ" sz="1500" dirty="0"/>
              <a:t>Na fakultě není zavedena pozice mentora, který by výzkumné pracovníky motivoval a přispíval ke snížení jejich nejistoty ohledně profesní budoucnosti.</a:t>
            </a:r>
          </a:p>
          <a:p>
            <a:pPr lvl="0"/>
            <a:r>
              <a:rPr lang="nl-BE" sz="1500" dirty="0"/>
              <a:t>Není vymezeno množství pedagogické činnosti na pracovištích pro pozice R1-R4 a Ph.D. studenty.</a:t>
            </a:r>
            <a:r>
              <a:rPr lang="cs-CZ" sz="1500" dirty="0"/>
              <a:t> </a:t>
            </a:r>
          </a:p>
          <a:p>
            <a:pPr lvl="0"/>
            <a:r>
              <a:rPr lang="cs-CZ" sz="1500" dirty="0"/>
              <a:t>Nedostatečná nabídka pro </a:t>
            </a:r>
            <a:r>
              <a:rPr lang="nl-BE" sz="1500" dirty="0"/>
              <a:t>rozvoj pedagogických kompetencí a pedagogických programů. </a:t>
            </a:r>
            <a:r>
              <a:rPr lang="cs-CZ" sz="1500" dirty="0"/>
              <a:t> </a:t>
            </a:r>
          </a:p>
          <a:p>
            <a:r>
              <a:rPr lang="nl-BE" sz="1500" dirty="0"/>
              <a:t>Nedostatečná obeznámenost pracovníků fakulty se systémem při podávání stížností. </a:t>
            </a:r>
            <a:endParaRPr lang="cs-CZ" sz="1500" dirty="0"/>
          </a:p>
          <a:p>
            <a:endParaRPr lang="cs-CZ" sz="1500" dirty="0"/>
          </a:p>
          <a:p>
            <a:pPr lvl="0"/>
            <a:endParaRPr lang="cs-CZ" sz="1400" dirty="0"/>
          </a:p>
          <a:p>
            <a:pPr marL="72000" indent="0">
              <a:buNone/>
            </a:pPr>
            <a:endParaRPr lang="cs-CZ" sz="14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5434B5D5-5A02-4C89-A2EC-B174A17F2C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7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D73FE-C480-4450-9342-B6515A562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A30494-E2FB-4645-9F88-2D9300076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3000E9-CC39-46F1-AC5B-DCF9B6C7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dotazníků…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98F1A7-84E6-4E7F-AA81-80C8A3CF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778999"/>
          </a:xfrm>
        </p:spPr>
        <p:txBody>
          <a:bodyPr/>
          <a:lstStyle/>
          <a:p>
            <a:r>
              <a:rPr lang="cs-CZ" sz="1500" i="1" dirty="0"/>
              <a:t>60 % respondentů odpovědělo, že se cítí uznáváni jako členové profesní skupiny. Zbylých 40 % dotázaných naopak uvedlo, že se tak necítí.</a:t>
            </a:r>
            <a:endParaRPr lang="cs-CZ" sz="1500" dirty="0"/>
          </a:p>
          <a:p>
            <a:r>
              <a:rPr lang="cs-CZ" sz="1500" i="1" dirty="0"/>
              <a:t>Výsledky dotazníků poukázaly na určitou diferenciaci podle pohlaví a věku -  následně byly realizovány </a:t>
            </a:r>
            <a:r>
              <a:rPr lang="cs-CZ" sz="1500" i="1" dirty="0" err="1"/>
              <a:t>fokusní</a:t>
            </a:r>
            <a:r>
              <a:rPr lang="cs-CZ" sz="1500" i="1" dirty="0"/>
              <a:t> skupiny.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sz="1500" dirty="0"/>
          </a:p>
          <a:p>
            <a:r>
              <a:rPr lang="cs-CZ" sz="1500" i="1" dirty="0"/>
              <a:t>Uznávaným členem profesní skupiny se podle ankety cítí 69 % mužů, ale jen 46 % žen.</a:t>
            </a:r>
          </a:p>
          <a:p>
            <a:r>
              <a:rPr lang="cs-CZ" sz="1500" i="1" dirty="0"/>
              <a:t>Dvě třetiny dotázaných uvedly, že jejich pracovní prostředí je podněcující pro dosažení vědeckého výkonu, častěji to byli muži (71 %) než ženy (58 %).</a:t>
            </a:r>
            <a:endParaRPr lang="cs-CZ" sz="1500" dirty="0"/>
          </a:p>
          <a:p>
            <a:r>
              <a:rPr lang="cs-CZ" sz="1500" i="1" dirty="0"/>
              <a:t>Naopak většina Ph.D. studentů (71 %) odpověděla, že nevnímá své pracovní prostředí jako podnětné. </a:t>
            </a:r>
          </a:p>
          <a:p>
            <a:r>
              <a:rPr lang="cs-CZ" sz="1500" i="1" dirty="0"/>
              <a:t>Z dotazníkového šetření vyplývá, že 86 % mužů a 73 % žen vnímá možnost sladit pracovní podmínky na pracovišti                   s osobním a rodinným životem jako vyhovující.</a:t>
            </a:r>
          </a:p>
          <a:p>
            <a:r>
              <a:rPr lang="cs-CZ" sz="1500" i="1" dirty="0"/>
              <a:t>V dotazníkovém šetření více jak 60 % respondentů uvedlo, že mzdové podmínky jsou adekvátní jejich očekávání. </a:t>
            </a:r>
            <a:endParaRPr lang="cs-CZ" sz="1500" dirty="0"/>
          </a:p>
          <a:p>
            <a:r>
              <a:rPr lang="cs-CZ" sz="1500" i="1" dirty="0"/>
              <a:t>Z šetření dále vyplývá, že by měl být lépe nastaven motivační systém hodnocení, který by jasně ukazoval, jaký výkon se na výzkumné pozici u R1-R4 oceňuje a co se očekává za výkon na těchto pozicích.</a:t>
            </a:r>
          </a:p>
          <a:p>
            <a:pPr marL="72000" indent="0">
              <a:buNone/>
            </a:pPr>
            <a:endParaRPr lang="cs-CZ" sz="1500" dirty="0"/>
          </a:p>
          <a:p>
            <a:pPr marL="72000" indent="0">
              <a:buNone/>
            </a:pPr>
            <a:endParaRPr lang="cs-CZ" sz="15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0B90DDB6-7EFE-4CBC-B15A-57DC9FB836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75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D73FE-C480-4450-9342-B6515A562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A30494-E2FB-4645-9F88-2D9300076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3000E9-CC39-46F1-AC5B-DCF9B6C7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dotazníků…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98F1A7-84E6-4E7F-AA81-80C8A3CF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778999"/>
          </a:xfrm>
        </p:spPr>
        <p:txBody>
          <a:bodyPr/>
          <a:lstStyle/>
          <a:p>
            <a:r>
              <a:rPr lang="cs-CZ" sz="1400" i="1" dirty="0"/>
              <a:t>Zda mají </a:t>
            </a:r>
            <a:r>
              <a:rPr lang="cs-CZ" sz="1400" b="1" i="1" dirty="0"/>
              <a:t>muži a ženy rovné pracovní podmínky</a:t>
            </a:r>
            <a:r>
              <a:rPr lang="cs-CZ" sz="1400" i="1" dirty="0"/>
              <a:t> </a:t>
            </a:r>
            <a:r>
              <a:rPr lang="cs-CZ" sz="1400" b="1" i="1" dirty="0"/>
              <a:t>na pracovišti</a:t>
            </a:r>
            <a:r>
              <a:rPr lang="cs-CZ" sz="1400" i="1" dirty="0"/>
              <a:t>, odpovědělo: </a:t>
            </a:r>
            <a:endParaRPr lang="cs-CZ" sz="1400" dirty="0"/>
          </a:p>
          <a:p>
            <a:pPr marL="72000" indent="0">
              <a:buNone/>
            </a:pPr>
            <a:r>
              <a:rPr lang="cs-CZ" sz="1400" i="1" dirty="0"/>
              <a:t>     71 % žen – ano, či spíše ano</a:t>
            </a:r>
            <a:r>
              <a:rPr lang="cs-CZ" sz="1400" dirty="0"/>
              <a:t> </a:t>
            </a:r>
            <a:r>
              <a:rPr lang="cs-CZ" sz="1400" i="1" dirty="0"/>
              <a:t>23 % žen – spíše ne, či určitě ne      </a:t>
            </a:r>
          </a:p>
          <a:p>
            <a:pPr marL="72000" indent="0">
              <a:buNone/>
            </a:pPr>
            <a:r>
              <a:rPr lang="cs-CZ" sz="1400" i="1" dirty="0"/>
              <a:t>     83 % mužů – ano, či spíše ano</a:t>
            </a:r>
            <a:r>
              <a:rPr lang="cs-CZ" sz="1400" dirty="0"/>
              <a:t> </a:t>
            </a:r>
            <a:r>
              <a:rPr lang="cs-CZ" sz="1400" i="1" dirty="0"/>
              <a:t>11 % mužů – spíše ne, či určitě ne</a:t>
            </a:r>
            <a:endParaRPr lang="cs-CZ" sz="1400" dirty="0"/>
          </a:p>
          <a:p>
            <a:r>
              <a:rPr lang="cs-CZ" sz="1400" i="1" dirty="0"/>
              <a:t>Zda mají </a:t>
            </a:r>
            <a:r>
              <a:rPr lang="cs-CZ" sz="1400" b="1" i="1" dirty="0"/>
              <a:t>na pracovišti muži a ženy rovné pracovní příležitosti, </a:t>
            </a:r>
            <a:r>
              <a:rPr lang="cs-CZ" sz="1400" i="1" dirty="0"/>
              <a:t>odpovědělo:</a:t>
            </a:r>
            <a:endParaRPr lang="cs-CZ" sz="1400" dirty="0"/>
          </a:p>
          <a:p>
            <a:pPr marL="72000" indent="0">
              <a:buNone/>
            </a:pPr>
            <a:r>
              <a:rPr lang="cs-CZ" sz="1400" i="1" dirty="0"/>
              <a:t>     63 % žen – ano, či spíše ano</a:t>
            </a:r>
            <a:r>
              <a:rPr lang="cs-CZ" sz="1400" dirty="0"/>
              <a:t> </a:t>
            </a:r>
            <a:r>
              <a:rPr lang="cs-CZ" sz="1400" i="1" dirty="0"/>
              <a:t>31 % žen – spíše ne, či určitě ne</a:t>
            </a:r>
          </a:p>
          <a:p>
            <a:pPr marL="72000" indent="0">
              <a:buNone/>
            </a:pPr>
            <a:r>
              <a:rPr lang="cs-CZ" sz="1400" i="1" dirty="0"/>
              <a:t>    80 % mužů – ano, či spíše ano</a:t>
            </a:r>
            <a:r>
              <a:rPr lang="cs-CZ" sz="1400" dirty="0"/>
              <a:t> </a:t>
            </a:r>
            <a:r>
              <a:rPr lang="cs-CZ" sz="1400" i="1" dirty="0"/>
              <a:t>16 % mužů – spíše ne, či určitě ne</a:t>
            </a:r>
            <a:endParaRPr lang="cs-CZ" sz="1400" dirty="0"/>
          </a:p>
          <a:p>
            <a:r>
              <a:rPr lang="cs-CZ" sz="1400" i="1" dirty="0"/>
              <a:t>64 % zaměstnanců fakulty uvedlo dostatečnou podporu ve vzdělávání a rozvoji dovedností.</a:t>
            </a:r>
            <a:r>
              <a:rPr lang="cs-CZ" sz="1400" dirty="0"/>
              <a:t> </a:t>
            </a:r>
          </a:p>
          <a:p>
            <a:r>
              <a:rPr lang="cs-CZ" sz="1400" i="1" dirty="0"/>
              <a:t>85 % respondentů uvedlo jako dostatečně implementovanou hodnotu zahraniční mobility.</a:t>
            </a:r>
            <a:endParaRPr lang="cs-CZ" sz="1400" dirty="0"/>
          </a:p>
          <a:p>
            <a:r>
              <a:rPr lang="nl-BE" sz="1400" i="1" dirty="0"/>
              <a:t>77 % dotázaných odpovědělo, že je jejich pedagogický výkon zohledněn při hodnocení pracovníků, ale 23</a:t>
            </a:r>
            <a:r>
              <a:rPr lang="cs-CZ" sz="1400" i="1" dirty="0"/>
              <a:t> </a:t>
            </a:r>
            <a:r>
              <a:rPr lang="nl-BE" sz="1400" i="1" dirty="0"/>
              <a:t>% dotázaných se za svůj pedagogický výkon necítí ohodnoceno. </a:t>
            </a:r>
            <a:r>
              <a:rPr lang="nl-BE" sz="1400" dirty="0"/>
              <a:t> </a:t>
            </a:r>
            <a:r>
              <a:rPr lang="cs-CZ" sz="1400" dirty="0"/>
              <a:t> </a:t>
            </a:r>
          </a:p>
          <a:p>
            <a:r>
              <a:rPr lang="nl-BE" sz="1400" i="1" dirty="0"/>
              <a:t>50 % respondentů uvedlo, že jim výuka brání v realizaci výzkumných záměrů.</a:t>
            </a:r>
            <a:r>
              <a:rPr lang="nl-BE" sz="1400" dirty="0"/>
              <a:t> </a:t>
            </a:r>
            <a:endParaRPr lang="cs-CZ" sz="1400" dirty="0"/>
          </a:p>
          <a:p>
            <a:r>
              <a:rPr lang="nl-BE" sz="1400" i="1" dirty="0"/>
              <a:t>30 % respondentů uvedlo, že jsou pedagogickými úkoly přetíženi.</a:t>
            </a:r>
            <a:endParaRPr lang="cs-CZ" sz="1400" dirty="0"/>
          </a:p>
          <a:p>
            <a:r>
              <a:rPr lang="nl-BE" sz="1400" i="1" dirty="0"/>
              <a:t>61 % dotázaných vnímá nedostatečnou obeznámenost s procesem podávání stížnosti a odvolání.</a:t>
            </a:r>
            <a:endParaRPr lang="cs-CZ" sz="1400" dirty="0"/>
          </a:p>
          <a:p>
            <a:pPr marL="72000" indent="0">
              <a:buNone/>
            </a:pPr>
            <a:endParaRPr lang="cs-CZ" sz="1000" dirty="0"/>
          </a:p>
          <a:p>
            <a:pPr marL="72000" indent="0">
              <a:buNone/>
            </a:pPr>
            <a:endParaRPr lang="cs-CZ" sz="10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0B90DDB6-7EFE-4CBC-B15A-57DC9FB836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87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D065AA-013D-4586-95D1-B83588C34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B68E8-0C88-4034-B4CA-77A70B7CC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FF9099-CF97-4DEA-AB9C-E1C56E12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Návrhy do AP k pracovním podmínkám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7E8520-3527-473E-9C8B-BDDE7186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86789"/>
            <a:ext cx="10753200" cy="4706211"/>
          </a:xfrm>
        </p:spPr>
        <p:txBody>
          <a:bodyPr/>
          <a:lstStyle/>
          <a:p>
            <a:pPr lvl="0"/>
            <a:r>
              <a:rPr lang="cs-CZ" sz="1200" b="1" dirty="0"/>
              <a:t>Zpracovat „Balíček předpisů“:</a:t>
            </a:r>
            <a:endParaRPr lang="cs-CZ" sz="1200" dirty="0"/>
          </a:p>
          <a:p>
            <a:pPr marL="72000" lvl="0" indent="0">
              <a:buNone/>
            </a:pPr>
            <a:r>
              <a:rPr lang="cs-CZ" sz="1200" dirty="0"/>
              <a:t>     Právní ukotvení a systémy pracovních postupů zpracovat do jedné přehledné mapy na webu fakulty a odkazovat na aktuální informace pro řešení</a:t>
            </a:r>
          </a:p>
          <a:p>
            <a:pPr marL="72000" lvl="0" indent="0">
              <a:buNone/>
            </a:pPr>
            <a:r>
              <a:rPr lang="cs-CZ" sz="1200" dirty="0"/>
              <a:t>     konkrétních záležitostí.</a:t>
            </a:r>
          </a:p>
          <a:p>
            <a:pPr marL="72000" lvl="0" indent="0">
              <a:buNone/>
            </a:pPr>
            <a:r>
              <a:rPr lang="cs-CZ" sz="1200" dirty="0"/>
              <a:t>     Nastavit vnitřní transparentní postupy a pravidla pro řešení případů diskriminace.</a:t>
            </a:r>
          </a:p>
          <a:p>
            <a:pPr lvl="0"/>
            <a:r>
              <a:rPr lang="cs-CZ" sz="1200" b="1" dirty="0"/>
              <a:t>Péče o nově nastupující pracovníky:</a:t>
            </a:r>
          </a:p>
          <a:p>
            <a:pPr marL="72000" lvl="0" indent="0">
              <a:buNone/>
            </a:pPr>
            <a:r>
              <a:rPr lang="cs-CZ" sz="1200" dirty="0"/>
              <a:t>    Seznamovat nové pracovníky s důležitými dokumenty, které usnadňují orientaci v procesech a interních předpisech MU a FSS a usnadňují pracovní</a:t>
            </a:r>
          </a:p>
          <a:p>
            <a:pPr marL="72000" lvl="0" indent="0">
              <a:buNone/>
            </a:pPr>
            <a:r>
              <a:rPr lang="cs-CZ" sz="1200" dirty="0"/>
              <a:t>    činnosti.</a:t>
            </a:r>
          </a:p>
          <a:p>
            <a:pPr marL="72000" lvl="0" indent="0">
              <a:buNone/>
            </a:pPr>
            <a:r>
              <a:rPr lang="cs-CZ" sz="1200" dirty="0"/>
              <a:t>     Seznamovat výzkumné pracovníky s oblastí komercializace a zpřístupnění výsledků výzkumů.</a:t>
            </a:r>
          </a:p>
          <a:p>
            <a:pPr marL="72000" indent="0">
              <a:buNone/>
            </a:pPr>
            <a:r>
              <a:rPr lang="cs-CZ" sz="1200" dirty="0"/>
              <a:t>     Poskytovat adekvátní podporu mladým výzkumným pracovníkům či nově příchozím zaměstnanců.</a:t>
            </a:r>
            <a:endParaRPr lang="cs-CZ" sz="1200" b="1" dirty="0"/>
          </a:p>
          <a:p>
            <a:pPr lvl="0"/>
            <a:r>
              <a:rPr lang="cs-CZ" sz="1200" b="1" dirty="0"/>
              <a:t>Interní komunikace: </a:t>
            </a:r>
            <a:endParaRPr lang="cs-CZ" sz="1200" dirty="0"/>
          </a:p>
          <a:p>
            <a:pPr marL="72000" lvl="0" indent="0">
              <a:buNone/>
            </a:pPr>
            <a:r>
              <a:rPr lang="cs-CZ" sz="1200" dirty="0"/>
              <a:t>     Pořádat pravidelná setkání zaměstnanců a seznamovat je se strategickými plány, novými metodologiemi, s projekty, benefity apod. </a:t>
            </a:r>
          </a:p>
          <a:p>
            <a:pPr marL="72000" lvl="0" indent="0">
              <a:buNone/>
            </a:pPr>
            <a:r>
              <a:rPr lang="cs-CZ" sz="1200" dirty="0"/>
              <a:t>     Vytvořit portál s nabídkou dalšího vzdělávání a rozvoje pracovníků. </a:t>
            </a:r>
          </a:p>
          <a:p>
            <a:pPr marL="72000" lvl="0" indent="0">
              <a:buNone/>
            </a:pPr>
            <a:r>
              <a:rPr lang="cs-CZ" sz="1200" dirty="0"/>
              <a:t>     Vytvořit fakultní systém pro seznamování pracovníků s vědeckými výstupy probíhajícími na FSS.</a:t>
            </a:r>
          </a:p>
          <a:p>
            <a:pPr lvl="0"/>
            <a:r>
              <a:rPr lang="cs-CZ" sz="1200" b="1" dirty="0"/>
              <a:t>Propagace:</a:t>
            </a:r>
            <a:endParaRPr lang="cs-CZ" sz="1200" dirty="0"/>
          </a:p>
          <a:p>
            <a:pPr marL="72000" lvl="0" indent="0">
              <a:buNone/>
            </a:pPr>
            <a:r>
              <a:rPr lang="cs-CZ" sz="1200" dirty="0"/>
              <a:t>    Propagovat moderními nástroji výsledky výzkumných pracovníků FSS směrem k veřejnosti.</a:t>
            </a:r>
          </a:p>
          <a:p>
            <a:pPr marL="72000" indent="0">
              <a:buNone/>
            </a:pPr>
            <a:r>
              <a:rPr lang="cs-CZ" sz="1200" dirty="0"/>
              <a:t>    Seznamovat zaměstnance FSS s pracovišti MU.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161E6020-5A1D-424D-86F2-DCC049037A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93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B4FE05-7CAA-4994-ABBD-1C894987B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587AA-AC94-4050-BC00-143026B96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37456E-3F43-44BB-87A2-8348EF6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Rozvoj a vzdělávání – slabé stránky FSS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1E540C-ED4C-4A9B-8961-C7FE378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04669"/>
            <a:ext cx="10753200" cy="4139998"/>
          </a:xfrm>
        </p:spPr>
        <p:txBody>
          <a:bodyPr/>
          <a:lstStyle/>
          <a:p>
            <a:pPr lvl="0"/>
            <a:r>
              <a:rPr lang="nl-BE" sz="1800" dirty="0"/>
              <a:t>Chybí systém práce se začínajícími výzkumnými pracovníky. </a:t>
            </a:r>
            <a:endParaRPr lang="cs-CZ" sz="1800" dirty="0"/>
          </a:p>
          <a:p>
            <a:r>
              <a:rPr lang="cs-CZ" sz="1800" dirty="0"/>
              <a:t>Chybí pozice mentora, který by provázel pracovníky na počátku jejich kariéry na FSS.</a:t>
            </a:r>
          </a:p>
          <a:p>
            <a:pPr lvl="0"/>
            <a:r>
              <a:rPr lang="cs-CZ" sz="1800" dirty="0"/>
              <a:t>Chybí popis role mentora a jeho kompetencí.</a:t>
            </a:r>
          </a:p>
          <a:p>
            <a:pPr lvl="0"/>
            <a:r>
              <a:rPr lang="nl-BE" sz="1800" dirty="0"/>
              <a:t>Chybí manuál pro Ph.D. studenty.</a:t>
            </a:r>
            <a:r>
              <a:rPr lang="cs-CZ" sz="1800" dirty="0"/>
              <a:t> </a:t>
            </a:r>
          </a:p>
          <a:p>
            <a:pPr lvl="0"/>
            <a:r>
              <a:rPr lang="nl-BE" sz="1800" dirty="0"/>
              <a:t>Chybí systém vzdělávání vedoucích pracovníků v oblasti managementu a řízení lidských zdrojů</a:t>
            </a:r>
            <a:r>
              <a:rPr lang="cs-CZ" sz="1800" dirty="0"/>
              <a:t>.</a:t>
            </a:r>
          </a:p>
          <a:p>
            <a:pPr lvl="0"/>
            <a:r>
              <a:rPr lang="nl-BE" sz="1800" dirty="0"/>
              <a:t>Nedostatečná časová flexibilita u dohlížejících osob.</a:t>
            </a:r>
            <a:endParaRPr lang="cs-CZ" sz="1800" dirty="0"/>
          </a:p>
          <a:p>
            <a:r>
              <a:rPr lang="cs-CZ" sz="1800" dirty="0"/>
              <a:t>Nižší propagace vzdělávacích programů pro Ph.D. studenty a výzkumné pracovníky na pozicích R1-R4. </a:t>
            </a:r>
          </a:p>
          <a:p>
            <a:r>
              <a:rPr lang="cs-CZ" sz="1800" dirty="0"/>
              <a:t>Chybí ucelený systém dalšího vzdělávání výzkumných pracovníků na všech úrovních R1-R4 a Ph.D. studentů.</a:t>
            </a:r>
          </a:p>
          <a:p>
            <a:pPr marL="72000" indent="0">
              <a:buNone/>
            </a:pPr>
            <a:endParaRPr lang="cs-CZ" sz="1400" dirty="0"/>
          </a:p>
          <a:p>
            <a:endParaRPr lang="cs-CZ" sz="1400" dirty="0"/>
          </a:p>
          <a:p>
            <a:pPr lvl="0"/>
            <a:endParaRPr lang="cs-CZ" sz="1400" dirty="0"/>
          </a:p>
          <a:p>
            <a:pPr marL="72000" lvl="0" indent="0">
              <a:buNone/>
            </a:pPr>
            <a:endParaRPr lang="cs-CZ" sz="14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153BBDC7-B508-45C9-8812-AE2F74DDFD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4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9C41C6-8F3E-4612-BB45-F6C0687C1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00ABBD-6621-4076-AC98-FAB688520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077E7A-1844-4181-BC30-3AA2326E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dotazníků…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A93C773-BB3A-485D-918A-9FFECD3A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i="1" dirty="0"/>
              <a:t>71 % dotázaných </a:t>
            </a:r>
            <a:r>
              <a:rPr lang="cs-CZ" sz="2000" i="1" dirty="0"/>
              <a:t>uvedlo, že ví</a:t>
            </a:r>
            <a:r>
              <a:rPr lang="nl-BE" sz="2000" i="1" dirty="0"/>
              <a:t>, že má možnost využívat pravidelný kontakt se svým školitelem, v tom se shodli výzkumní a vědečtí pracovníci na úrovni R1-R4.</a:t>
            </a:r>
            <a:endParaRPr lang="cs-CZ" sz="2000" i="1" dirty="0"/>
          </a:p>
          <a:p>
            <a:r>
              <a:rPr lang="nl-BE" sz="2000" i="1" dirty="0"/>
              <a:t>48 %  plně využívá možnost udržování kontaktů se svým školitelem.</a:t>
            </a:r>
            <a:endParaRPr lang="cs-CZ" sz="2000" i="1" dirty="0"/>
          </a:p>
          <a:p>
            <a:r>
              <a:rPr lang="cs-CZ" sz="2000" i="1" dirty="0"/>
              <a:t>54 % respondentů uvedlo, že se soustavně snaží o rozvoj svých schopností, znalostí                a dovedností na všech stupních kariéry.</a:t>
            </a:r>
            <a:endParaRPr lang="cs-CZ" sz="2000" dirty="0"/>
          </a:p>
          <a:p>
            <a:r>
              <a:rPr lang="cs-CZ" sz="2000" i="1" dirty="0"/>
              <a:t>71 % respondentů vnímá možnost pravidelného kontaktu se svým školitelem jako dostačující, v tom se shodli výzkumní a vědečtí pracovníci na úrovni R1-R4.  </a:t>
            </a:r>
            <a:endParaRPr lang="cs-CZ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E9B9A702-EC6E-4D04-91C0-BFCBC973ED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4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DA6A6C-4CD4-4933-9D1B-A5D7A1F30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A86C04-F3F1-4E41-BB7F-E706F2C15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CD4856-59C9-4C55-ACBB-4DE30966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Návrhy do AP k rozvoji a vzdělávání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6C9BF27-30C7-48E5-BCA7-97896850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46909"/>
            <a:ext cx="10753200" cy="4007758"/>
          </a:xfrm>
        </p:spPr>
        <p:txBody>
          <a:bodyPr/>
          <a:lstStyle/>
          <a:p>
            <a:pPr lvl="0"/>
            <a:r>
              <a:rPr lang="cs-CZ" sz="1800" b="1" dirty="0"/>
              <a:t>Vytvořit systém </a:t>
            </a:r>
            <a:r>
              <a:rPr lang="cs-CZ" sz="1800" b="1" dirty="0" err="1"/>
              <a:t>mentoringu</a:t>
            </a:r>
            <a:r>
              <a:rPr lang="cs-CZ" sz="1800" b="1" dirty="0"/>
              <a:t>:</a:t>
            </a:r>
            <a:endParaRPr lang="cs-CZ" sz="1800" dirty="0"/>
          </a:p>
          <a:p>
            <a:pPr marL="72000" lvl="0" indent="0">
              <a:buNone/>
            </a:pPr>
            <a:r>
              <a:rPr lang="cs-CZ" sz="1800" dirty="0"/>
              <a:t>   Zřídit pozici mentora, pojmenovat pozici a specifikovat ji.</a:t>
            </a:r>
          </a:p>
          <a:p>
            <a:pPr marL="72000" lvl="0" indent="0">
              <a:buNone/>
            </a:pPr>
            <a:r>
              <a:rPr lang="cs-CZ" sz="1800" dirty="0"/>
              <a:t>   Školit mentory.</a:t>
            </a:r>
          </a:p>
          <a:p>
            <a:pPr marL="72000" lvl="0" indent="0">
              <a:buNone/>
            </a:pPr>
            <a:r>
              <a:rPr lang="cs-CZ" sz="1800" dirty="0"/>
              <a:t>   Vytvořit manuál pro mentory, popsat pracovní činnosti mentora.</a:t>
            </a:r>
          </a:p>
          <a:p>
            <a:pPr lvl="0"/>
            <a:r>
              <a:rPr lang="cs-CZ" sz="1800" b="1" dirty="0"/>
              <a:t>Sledovat kvalitu školitelů </a:t>
            </a:r>
            <a:r>
              <a:rPr lang="cs-CZ" sz="1800" dirty="0"/>
              <a:t>a jejich komunikaci se studenty.</a:t>
            </a:r>
          </a:p>
          <a:p>
            <a:r>
              <a:rPr lang="cs-CZ" sz="1800" b="1" dirty="0"/>
              <a:t>Implementovat omezení počtu vedených doktorských studentů</a:t>
            </a:r>
            <a:r>
              <a:rPr lang="cs-CZ" sz="1800" dirty="0"/>
              <a:t> a omezit přetížení školitelů.</a:t>
            </a:r>
          </a:p>
          <a:p>
            <a:r>
              <a:rPr lang="cs-CZ" sz="1800" b="1" dirty="0"/>
              <a:t>Vytvořit manuál pro Ph.D. studenty. </a:t>
            </a:r>
            <a:endParaRPr lang="cs-CZ" sz="1800" dirty="0"/>
          </a:p>
          <a:p>
            <a:r>
              <a:rPr lang="cs-CZ" sz="1800" dirty="0"/>
              <a:t>Zrevidovat a </a:t>
            </a:r>
            <a:r>
              <a:rPr lang="cs-CZ" sz="1800" b="1" dirty="0"/>
              <a:t>doplnit možnosti dalšího vzdělávání </a:t>
            </a:r>
            <a:r>
              <a:rPr lang="cs-CZ" sz="1800" dirty="0"/>
              <a:t>pro všechny výzkumné pracovníky a Ph.D. studenty.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3B73FB02-0F01-4CE6-9B8A-DEF329BC69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85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19D255-80AA-4115-BB1C-29B397876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943D0F-9F6A-49C0-A308-F6ABC8FEA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108148-3A04-4822-BFF6-A7D8AA6D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 Ě K U J E M 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AC6925-4CE9-410A-BA32-FAECBBD6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4362"/>
            <a:ext cx="10753200" cy="4259218"/>
          </a:xfrm>
        </p:spPr>
        <p:txBody>
          <a:bodyPr/>
          <a:lstStyle/>
          <a:p>
            <a:r>
              <a:rPr lang="cs-CZ" sz="2000" dirty="0"/>
              <a:t>všem zaměstnancům, kteří si vyhradili čas na vyplnění dotazníku,</a:t>
            </a:r>
          </a:p>
          <a:p>
            <a:r>
              <a:rPr lang="cs-CZ" sz="2000" dirty="0"/>
              <a:t>členům pracovní skupiny,</a:t>
            </a:r>
          </a:p>
          <a:p>
            <a:r>
              <a:rPr lang="cs-CZ" sz="2000" dirty="0"/>
              <a:t>účastníkům </a:t>
            </a:r>
            <a:r>
              <a:rPr lang="cs-CZ" sz="2000" dirty="0" err="1"/>
              <a:t>fokusních</a:t>
            </a:r>
            <a:r>
              <a:rPr lang="cs-CZ" sz="2000" dirty="0"/>
              <a:t> skupin a on-line rozhovorů,</a:t>
            </a:r>
          </a:p>
          <a:p>
            <a:r>
              <a:rPr lang="cs-CZ" sz="2000" dirty="0"/>
              <a:t>za podporu dr. Fučíkovi a Mgr. </a:t>
            </a:r>
            <a:r>
              <a:rPr lang="cs-CZ" sz="2000" dirty="0" err="1"/>
              <a:t>Jánimu</a:t>
            </a:r>
            <a:r>
              <a:rPr lang="cs-CZ" sz="2000" dirty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Díky této spolupráci jsme měli možnost analyzovat vaši zpětnou vazbu k pracovním i odborným podmínkám na naší fakultě a připravovat opatření pro zlepšení do dalších let. 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DA23884C-C951-48BA-B8FD-5FE30923F2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38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E69BD-4FB5-4572-91A8-401B5AF23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16D6C5-BE17-46AC-92A1-667423CBE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828D35-E614-42B7-B00E-32B900E3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Aktuální informace o HR Award: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66FAE32-04A0-444C-AFCE-82B5EFFB6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0" t="5691" r="3425" b="8359"/>
          <a:stretch/>
        </p:blipFill>
        <p:spPr>
          <a:xfrm>
            <a:off x="2286000" y="1856439"/>
            <a:ext cx="7088084" cy="4232911"/>
          </a:xfrm>
          <a:prstGeom prst="rect">
            <a:avLst/>
          </a:prstGeom>
        </p:spPr>
      </p:pic>
      <p:pic>
        <p:nvPicPr>
          <p:cNvPr id="7" name="Obrázek 6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D45532C3-3CFB-4326-99B6-2A597E5AED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B84E398-B511-4BD0-9BD0-510EEF9AEDEB}"/>
              </a:ext>
            </a:extLst>
          </p:cNvPr>
          <p:cNvSpPr txBox="1"/>
          <p:nvPr/>
        </p:nvSpPr>
        <p:spPr>
          <a:xfrm>
            <a:off x="3047260" y="130943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https://www.fss.muni.cz/o-nas/hr-award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9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5B7A68-5388-43B4-8242-437FBBA2D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B3738-18FE-475D-9043-0BEF78645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B3FFE4-7D6E-4DE2-B099-3EBBDE60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26000"/>
            <a:ext cx="10753200" cy="1619546"/>
          </a:xfrm>
        </p:spPr>
        <p:txBody>
          <a:bodyPr/>
          <a:lstStyle/>
          <a:p>
            <a:pPr algn="ctr"/>
            <a:br>
              <a:rPr lang="cs-CZ" sz="5400" dirty="0"/>
            </a:br>
            <a:r>
              <a:rPr lang="cs-CZ" sz="5400" dirty="0"/>
              <a:t>Děkuji za pozornost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6DD5F4-52A7-4040-AB7C-D44B5496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Gabriela Vybíralová – HR manažerka a celý tým HR Award</a:t>
            </a:r>
          </a:p>
          <a:p>
            <a:pPr marL="72000" indent="0" algn="ctr">
              <a:buNone/>
            </a:pPr>
            <a:r>
              <a:rPr lang="cs-CZ" dirty="0"/>
              <a:t>E-mail: </a:t>
            </a:r>
            <a:r>
              <a:rPr lang="cs-CZ" dirty="0">
                <a:hlinkClick r:id="rId3"/>
              </a:rPr>
              <a:t>vybiralova@fss.muni.cz</a:t>
            </a:r>
            <a:r>
              <a:rPr lang="cs-CZ" dirty="0"/>
              <a:t> 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89698025-4612-475F-9693-6E41E9E1C8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44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61AFC2-270C-45ED-861A-E9C30A2BB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Setkání zaměstnanců fakulty 1.10.2020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A9D4B2-0BDB-41B9-B3BD-EEB49CC97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AD10FE-12EB-4073-813A-B2A5AF2F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všem za vyplnění dotazníků!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B02688-3B9D-4E26-B3D8-2855D0F7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Dotazníkem bylo osloveno: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dirty="0"/>
              <a:t>211 výzkumníků a lektorů (ČJ + AJ) návratnost……………… 49,8%</a:t>
            </a:r>
          </a:p>
          <a:p>
            <a:pPr marL="72000" indent="0">
              <a:buNone/>
            </a:pPr>
            <a:r>
              <a:rPr lang="cs-CZ" dirty="0"/>
              <a:t>168  Ph.D. studentů………………… návratnost……………… 10,1%</a:t>
            </a:r>
          </a:p>
          <a:p>
            <a:pPr marL="72000" indent="0">
              <a:buNone/>
            </a:pPr>
            <a:r>
              <a:rPr lang="cs-CZ" dirty="0"/>
              <a:t>91 administrativních pracovníků……návratnost…………….... 70,3%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A7C5D2A3-DCE6-40CE-8A55-81C10A5B31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805956-D0FC-4BBC-AF8E-C7390BF57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8B40C-7B82-408E-B62F-B44325207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3BA7F7-B97E-4ED6-A937-21C86CBA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Realizované kroky k HR </a:t>
            </a:r>
            <a:r>
              <a:rPr lang="cs-CZ" dirty="0" err="1"/>
              <a:t>Award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0C2A71-555B-47A6-95B9-1E18496B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198"/>
            <a:ext cx="10753200" cy="4304878"/>
          </a:xfrm>
        </p:spPr>
        <p:txBody>
          <a:bodyPr/>
          <a:lstStyle/>
          <a:p>
            <a:r>
              <a:rPr lang="cs-CZ" sz="2100" dirty="0"/>
              <a:t>12/2019 – přihlášení k Chartě a Kodexu</a:t>
            </a:r>
          </a:p>
          <a:p>
            <a:r>
              <a:rPr lang="cs-CZ" sz="2100" dirty="0"/>
              <a:t>12/2019 – setkání zaměstnanců a prezentace HR Award</a:t>
            </a:r>
          </a:p>
          <a:p>
            <a:r>
              <a:rPr lang="cs-CZ" sz="2100" dirty="0"/>
              <a:t>2/2020 – rozeslán dotazník výzkumným pracovníkům</a:t>
            </a:r>
          </a:p>
          <a:p>
            <a:r>
              <a:rPr lang="cs-CZ" sz="2100" dirty="0"/>
              <a:t>3/2020 – rozeslán dotazník administrativním a technickým pracovníkům</a:t>
            </a:r>
          </a:p>
          <a:p>
            <a:r>
              <a:rPr lang="cs-CZ" sz="2100" dirty="0"/>
              <a:t>5 a 6/2020 – prezentace průběžných výstupů z GAP analýzy na poradě vedení</a:t>
            </a:r>
          </a:p>
          <a:p>
            <a:r>
              <a:rPr lang="cs-CZ" sz="2100" dirty="0"/>
              <a:t>6/2020 – zpracování GAP analýzy </a:t>
            </a:r>
          </a:p>
          <a:p>
            <a:r>
              <a:rPr lang="cs-CZ" sz="2100" dirty="0"/>
              <a:t>8/2020 – vyhotovení Akčního plánu a dokumentu OTM-R</a:t>
            </a:r>
          </a:p>
          <a:p>
            <a:r>
              <a:rPr lang="cs-CZ" sz="2100" dirty="0"/>
              <a:t>8 a 9/2020 – setkání </a:t>
            </a:r>
            <a:r>
              <a:rPr lang="cs-CZ" sz="2100" dirty="0" err="1"/>
              <a:t>fokusních</a:t>
            </a:r>
            <a:r>
              <a:rPr lang="cs-CZ" sz="2100" dirty="0"/>
              <a:t> skupin</a:t>
            </a:r>
          </a:p>
          <a:p>
            <a:r>
              <a:rPr lang="cs-CZ" sz="2200" dirty="0"/>
              <a:t>10/2020 – představení výstupů zaměstnancům fakulty</a:t>
            </a:r>
          </a:p>
          <a:p>
            <a:endParaRPr lang="cs-CZ" sz="22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C7455515-E609-439B-B811-A07E0DC341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349A18C-29C9-4B4F-934F-7B5BA4CB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372" y="720000"/>
            <a:ext cx="1777848" cy="25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C67E1-37AE-45CB-93E4-B33E21BE2F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362CE7-34FE-4D94-AD41-CA6DB3AC4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D54AC5-128B-4296-8577-816B728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Pracovní skupina a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BE6CDD1-513C-4688-8979-8F209343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66" y="1391828"/>
            <a:ext cx="10753200" cy="4635591"/>
          </a:xfrm>
        </p:spPr>
        <p:txBody>
          <a:bodyPr/>
          <a:lstStyle/>
          <a:p>
            <a:pPr marL="72000" indent="0">
              <a:buNone/>
            </a:pPr>
            <a:r>
              <a:rPr lang="cs-CZ" sz="1700" b="1" dirty="0"/>
              <a:t>Pracovní skupina </a:t>
            </a:r>
            <a:r>
              <a:rPr lang="cs-CZ" sz="1700" dirty="0"/>
              <a:t>spolupracovala na vytváření GAP analýzy, Akčního plánu a dokumentu OTM-R.</a:t>
            </a:r>
          </a:p>
          <a:p>
            <a:pPr marL="72000" indent="0">
              <a:buNone/>
            </a:pPr>
            <a:endParaRPr lang="cs-CZ" sz="1700" b="1" dirty="0"/>
          </a:p>
          <a:p>
            <a:pPr marL="72000" indent="0">
              <a:buNone/>
            </a:pPr>
            <a:r>
              <a:rPr lang="cs-CZ" sz="1700" b="1" dirty="0" err="1"/>
              <a:t>Fokusní</a:t>
            </a:r>
            <a:r>
              <a:rPr lang="cs-CZ" sz="1700" b="1" dirty="0"/>
              <a:t> skupiny: </a:t>
            </a:r>
          </a:p>
          <a:p>
            <a:pPr marL="72000" indent="0">
              <a:buNone/>
            </a:pPr>
            <a:r>
              <a:rPr lang="cs-CZ" sz="1700" b="1" dirty="0"/>
              <a:t>PLUSY: </a:t>
            </a:r>
            <a:r>
              <a:rPr lang="cs-CZ" sz="1700" dirty="0"/>
              <a:t>fakulta je </a:t>
            </a:r>
            <a:r>
              <a:rPr lang="cs-CZ" sz="1700" dirty="0" err="1"/>
              <a:t>family-friendly</a:t>
            </a:r>
            <a:r>
              <a:rPr lang="cs-CZ" sz="1700" dirty="0"/>
              <a:t>, výborná spolupráce s odd. pro výzkum a projektovou podporu, ústřední knihovnou, neformální hlídání dětí, pracovní příležitosti M a Ž nejsou rozdílné, společná setkání zaměstnanců, individuální motivující přístup vedoucích pracovníků zejména při snižování úvazků, flexibilita pracovní doby, každá katedra je originální a má svá specifika</a:t>
            </a:r>
            <a:endParaRPr lang="cs-CZ" sz="1700" b="1" dirty="0"/>
          </a:p>
          <a:p>
            <a:pPr marL="72000" indent="0">
              <a:buNone/>
            </a:pPr>
            <a:r>
              <a:rPr lang="cs-CZ" sz="1700" b="1" dirty="0"/>
              <a:t>MINUSY:</a:t>
            </a:r>
            <a:r>
              <a:rPr lang="cs-CZ" sz="1700" dirty="0"/>
              <a:t> nesystematická práce s Ph.D. studenty, malá podpora pedagogické činnosti, vysoká administrativa, obavy z návratu po MD - nastavení úvazků, nedostatek interních projektů pro rodiče, nízké zapojení žen ve vědecké radě, není fakultní školka, nejasná pravidla ohledně výuky a vědy, velký tlak na vědecký výkon, nízká podpora novým zaměstnancům, málo financí na </a:t>
            </a:r>
            <a:r>
              <a:rPr lang="cs-CZ" sz="1700" dirty="0" err="1"/>
              <a:t>proofreading</a:t>
            </a:r>
            <a:r>
              <a:rPr lang="cs-CZ" sz="1700" dirty="0"/>
              <a:t>, nedostačující zpětná vazba od vedoucích, malá systematizace VŘ, nízké ocenění lektorů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D2A6E446-6752-4B3C-9EA0-C827B3ADE9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2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E1FDA1-736F-43A2-B2E9-BD4C6AB08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C4D27-3A57-43EA-92EE-84F929D3E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4D333B-7040-483C-8B95-2EB378FD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Jaké oblasti HR Award zahrnuje?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6F88CBF-4F36-47AF-81B6-C6688E6E57DE}"/>
              </a:ext>
            </a:extLst>
          </p:cNvPr>
          <p:cNvSpPr/>
          <p:nvPr/>
        </p:nvSpPr>
        <p:spPr bwMode="auto">
          <a:xfrm>
            <a:off x="4076897" y="1396298"/>
            <a:ext cx="2544884" cy="17226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Etické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   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p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rofe</a:t>
            </a:r>
            <a:r>
              <a:rPr lang="cs-CZ" sz="2000" dirty="0">
                <a:latin typeface="+mn-lt"/>
              </a:rPr>
              <a:t>sní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a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spekty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 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8F8B1B37-4C9C-42CA-9E5E-54A68A221A19}"/>
              </a:ext>
            </a:extLst>
          </p:cNvPr>
          <p:cNvSpPr/>
          <p:nvPr/>
        </p:nvSpPr>
        <p:spPr bwMode="auto">
          <a:xfrm rot="5400000">
            <a:off x="6225557" y="2545663"/>
            <a:ext cx="2544884" cy="216423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Nábor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nových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pracovníků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E4205C5F-F4D1-4BED-935A-6789395F34E1}"/>
              </a:ext>
            </a:extLst>
          </p:cNvPr>
          <p:cNvSpPr/>
          <p:nvPr/>
        </p:nvSpPr>
        <p:spPr bwMode="auto">
          <a:xfrm rot="16200000">
            <a:off x="1888224" y="2689312"/>
            <a:ext cx="2544884" cy="1832460"/>
          </a:xfrm>
          <a:prstGeom prst="downArrow">
            <a:avLst/>
          </a:prstGeom>
          <a:solidFill>
            <a:srgbClr val="4BC8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Vzdělávání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a školení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121994E6-8243-4E5A-94B3-98F3950DDDB5}"/>
              </a:ext>
            </a:extLst>
          </p:cNvPr>
          <p:cNvSpPr/>
          <p:nvPr/>
        </p:nvSpPr>
        <p:spPr bwMode="auto">
          <a:xfrm rot="16200000">
            <a:off x="4329309" y="3939176"/>
            <a:ext cx="1948822" cy="2453643"/>
          </a:xfrm>
          <a:prstGeom prst="rightArrow">
            <a:avLst>
              <a:gd name="adj1" fmla="val 50000"/>
              <a:gd name="adj2" fmla="val 43951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Pracovní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podmínky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 soc.</a:t>
            </a: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za-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bezpečení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EF98644C-A2C5-4090-8C79-84FBAEEE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4400" dirty="0"/>
              <a:t>                      </a:t>
            </a:r>
            <a:r>
              <a:rPr lang="cs-CZ" sz="3500" b="1" dirty="0">
                <a:solidFill>
                  <a:schemeClr val="accent1">
                    <a:lumMod val="50000"/>
                  </a:schemeClr>
                </a:solidFill>
              </a:rPr>
              <a:t>HR Award </a:t>
            </a:r>
          </a:p>
        </p:txBody>
      </p:sp>
      <p:pic>
        <p:nvPicPr>
          <p:cNvPr id="11" name="Obrázek 10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57FB8A56-2F06-48B7-98AE-E6EFC9DBF0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80" y="6117333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02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84FD1A-BAAE-4E5B-B4A4-3E7C93339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66E44A-FEE2-4BEF-9DCF-B8B468441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CEC9CE-EC40-4247-A5E2-185E990F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877640" cy="451576"/>
          </a:xfrm>
        </p:spPr>
        <p:txBody>
          <a:bodyPr/>
          <a:lstStyle/>
          <a:p>
            <a:r>
              <a:rPr lang="cs-CZ" dirty="0"/>
              <a:t>Etické a profesní zásady – slabé stránky FSS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47290AB-46C5-44B7-8C9C-A7B7F0C3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3482"/>
            <a:ext cx="10672500" cy="4754518"/>
          </a:xfrm>
        </p:spPr>
        <p:txBody>
          <a:bodyPr/>
          <a:lstStyle/>
          <a:p>
            <a:r>
              <a:rPr lang="cs-CZ" sz="1500" dirty="0"/>
              <a:t>Všechny dokumenty nejsou v anglickém jazyce.</a:t>
            </a:r>
          </a:p>
          <a:p>
            <a:r>
              <a:rPr lang="cs-CZ" sz="1500" dirty="0"/>
              <a:t>Chybí systém vzdělávání zaměstnanců v oblasti etických zásad ve výzkumu, duševního vlastnictví, zacházení s osobními údaji a bezpečnosti využívání úložišť a dat a dalších právních oblastech souvisejících s vědou a výzkumem.</a:t>
            </a:r>
          </a:p>
          <a:p>
            <a:r>
              <a:rPr lang="cs-CZ" sz="1500" dirty="0"/>
              <a:t>Nejsou jasná pravidla pro schvalování výzkumu na FSS.</a:t>
            </a:r>
          </a:p>
          <a:p>
            <a:r>
              <a:rPr lang="cs-CZ" sz="1500" dirty="0"/>
              <a:t>Chybí strukturované informace a školení související se správou a řízením projektů a strategickými cíli na univerzitní                  a fakultní úrovni.</a:t>
            </a:r>
          </a:p>
          <a:p>
            <a:r>
              <a:rPr lang="cs-CZ" sz="1500" dirty="0"/>
              <a:t>Chybí přehledný portál pro vyhledávání informací.</a:t>
            </a:r>
          </a:p>
          <a:p>
            <a:r>
              <a:rPr lang="cs-CZ" sz="1500" dirty="0"/>
              <a:t>Chybí fakultní strategie zaměřená na podporu popularizace vědy a výzkumu a propagaci vědeckého bádání.</a:t>
            </a:r>
          </a:p>
          <a:p>
            <a:r>
              <a:rPr lang="cs-CZ" sz="1500" dirty="0"/>
              <a:t>Malá obeznámenost výzkumných pracovníků se službami MU např. CTT MU, CERPEK MU, CJV MU…</a:t>
            </a:r>
          </a:p>
          <a:p>
            <a:r>
              <a:rPr lang="cs-CZ" sz="1500" dirty="0"/>
              <a:t>Nedostatečná podpora pracovníků a pracovnic s rodičovskými a pečovatelskými povinnostmi.</a:t>
            </a:r>
          </a:p>
          <a:p>
            <a:r>
              <a:rPr lang="cs-CZ" sz="1500" dirty="0"/>
              <a:t>Hodnocení zaměstnanců – chybí systém pro administrativní pracovníky, není provázán s dalším vzděláváním pracovníků.</a:t>
            </a:r>
          </a:p>
          <a:p>
            <a:r>
              <a:rPr lang="cs-CZ" sz="1500" dirty="0"/>
              <a:t>Posílit kompetence vedoucích pracovníků v oblasti vedení hodnotících pohovorů a předávání zpětné vazby pracovníkům.</a:t>
            </a:r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7EAA1874-C876-40F8-A7DC-2ABFE373B9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10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691872-4A82-4718-905E-3C11C2FCF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BC11C-539F-4A44-AFC7-90CEEF0F1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FF7EA9-FD02-4866-B543-5DFB2D4F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dotazníků…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7B7C7C-4A78-43CB-AAA9-677A157C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022"/>
            <a:ext cx="10753200" cy="4503058"/>
          </a:xfrm>
        </p:spPr>
        <p:txBody>
          <a:bodyPr/>
          <a:lstStyle/>
          <a:p>
            <a:r>
              <a:rPr lang="cs-CZ" sz="1400" i="1" dirty="0"/>
              <a:t>Dostupné přístroje a technické vybavení, které fakulta nabízí pracovníkům byly hodnoceny jako uspokojivé.</a:t>
            </a:r>
            <a:endParaRPr lang="cs-CZ" sz="1400" dirty="0"/>
          </a:p>
          <a:p>
            <a:r>
              <a:rPr lang="cs-CZ" sz="1400" i="1" dirty="0"/>
              <a:t>Výzkumní pracovníci a pracovnice pro svůj výzkum postrádají zejména finanční prostředky a vhodné spolupracovníky.</a:t>
            </a:r>
            <a:endParaRPr lang="cs-CZ" sz="1400" dirty="0"/>
          </a:p>
          <a:p>
            <a:r>
              <a:rPr lang="cs-CZ" sz="1400" i="1" dirty="0"/>
              <a:t>72 % výzkumných pracovníků uvedlo, že je zabezpečení etiky výzkumu dostatečné.</a:t>
            </a:r>
            <a:r>
              <a:rPr lang="cs-CZ" sz="1400" dirty="0"/>
              <a:t> </a:t>
            </a:r>
            <a:r>
              <a:rPr lang="cs-CZ" sz="1400" i="1" dirty="0"/>
              <a:t>11 % respondentů nevnímá zabezpečení etických aspektů ve vědecké práci jako dostatečné. 17 % dotazovaných uvedlo, že neví nebo že nedokáže na otázku odpovědět.</a:t>
            </a:r>
          </a:p>
          <a:p>
            <a:r>
              <a:rPr lang="nl-BE" sz="1400" i="1" dirty="0"/>
              <a:t>Nedostatečnou obeznámenost se strategickými dokumenty uvádí 52% respondentů šetření na FSS.</a:t>
            </a:r>
            <a:endParaRPr lang="cs-CZ" sz="1400" dirty="0"/>
          </a:p>
          <a:p>
            <a:r>
              <a:rPr lang="cs-CZ" sz="1400" i="1" dirty="0"/>
              <a:t>44 % pracovníků uvedlo jako nedostatečnou znalost fakultních postupů pro řízení a správu projektů, zpracování účetních dokladů a dalších záležitostí.</a:t>
            </a:r>
            <a:endParaRPr lang="cs-CZ" sz="1400" dirty="0"/>
          </a:p>
          <a:p>
            <a:r>
              <a:rPr lang="cs-CZ" sz="1400" i="1" dirty="0"/>
              <a:t>Pouze 18 % dotázaných má z</a:t>
            </a:r>
            <a:r>
              <a:rPr lang="nl-BE" sz="1400" i="1" dirty="0"/>
              <a:t>kušenost s CTT MU</a:t>
            </a:r>
            <a:r>
              <a:rPr lang="cs-CZ" sz="1400" i="1" dirty="0"/>
              <a:t>.</a:t>
            </a:r>
          </a:p>
          <a:p>
            <a:r>
              <a:rPr lang="cs-CZ" sz="1400" i="1" dirty="0"/>
              <a:t>D</a:t>
            </a:r>
            <a:r>
              <a:rPr lang="nl-BE" sz="1400" i="1" dirty="0"/>
              <a:t>ostatečnou podporu fakulty v oblasti veřejného šíření či komerčního využití své práce</a:t>
            </a:r>
            <a:r>
              <a:rPr lang="cs-CZ" sz="1400" i="1" dirty="0"/>
              <a:t> uvedlo </a:t>
            </a:r>
            <a:r>
              <a:rPr lang="nl-BE" sz="1400" i="1" dirty="0"/>
              <a:t>25 % </a:t>
            </a:r>
            <a:r>
              <a:rPr lang="cs-CZ" sz="1400" i="1" dirty="0"/>
              <a:t>výzkumných pracovníků a pracovnic</a:t>
            </a:r>
            <a:r>
              <a:rPr lang="nl-BE" sz="1400" i="1" dirty="0"/>
              <a:t>, 37 % respondentů uvedelo, že spíše či určitě nevnímá podporu a 38 % dotázaných uvedlo, že tuto oblast nedokáže posoudit. </a:t>
            </a:r>
            <a:endParaRPr lang="cs-CZ" sz="1400" i="1" dirty="0"/>
          </a:p>
          <a:p>
            <a:r>
              <a:rPr lang="cs-CZ" sz="1400" i="1" dirty="0"/>
              <a:t>20 % respondentů uvedlo, že v posledních třech letech nebylo hodnoceno v rámci periodického systému hodnocení.</a:t>
            </a:r>
            <a:endParaRPr lang="cs-CZ" sz="1400" dirty="0"/>
          </a:p>
          <a:p>
            <a:r>
              <a:rPr lang="cs-CZ" sz="1400" i="1" dirty="0"/>
              <a:t>Čtvrtina dotázaných uvedla, že jim v rámci hodnocení není poskytována dostatečná zpětná vazba.</a:t>
            </a:r>
            <a:endParaRPr lang="cs-CZ" sz="1400" dirty="0"/>
          </a:p>
          <a:p>
            <a:r>
              <a:rPr lang="cs-CZ" sz="1400" i="1" dirty="0"/>
              <a:t>Muži a ženy se ve svém hodnocení relevantnosti systému hodnocení neliší.</a:t>
            </a:r>
            <a:endParaRPr lang="cs-CZ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4D00B4BC-AE7C-49EE-91B6-877E029887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4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EC6374-3D29-458A-AE1E-F35A9B46FD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Setkání zaměstnanců fakulty 1.10.2020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8211E8-3580-44BC-8606-57FD43A7E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B7D819-AC3E-4FB7-9B7F-3CFD447B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720000"/>
            <a:ext cx="11422743" cy="451576"/>
          </a:xfrm>
        </p:spPr>
        <p:txBody>
          <a:bodyPr/>
          <a:lstStyle/>
          <a:p>
            <a:r>
              <a:rPr lang="cs-CZ" dirty="0"/>
              <a:t>Návrhy do AP k Etickým a profesním zásadám: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FF7455-0665-4399-885E-280236BF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92942"/>
            <a:ext cx="10753200" cy="4289698"/>
          </a:xfrm>
        </p:spPr>
        <p:txBody>
          <a:bodyPr/>
          <a:lstStyle/>
          <a:p>
            <a:pPr lvl="0"/>
            <a:r>
              <a:rPr lang="cs-CZ" sz="1300" b="1" dirty="0"/>
              <a:t>Internacionalizace:</a:t>
            </a:r>
            <a:endParaRPr lang="cs-CZ" sz="1300" dirty="0"/>
          </a:p>
          <a:p>
            <a:pPr marL="72000" indent="0">
              <a:buNone/>
            </a:pPr>
            <a:r>
              <a:rPr lang="cs-CZ" sz="1300" dirty="0"/>
              <a:t>Integrace zahraničních pracovníků a častější užívání anglického jazyka. Překlad všech fakultních dokumentů (směrnice, řády, webové stránky a jiné), hledání možností jazykových kurzů pro akademické i administrativní pracovníky.</a:t>
            </a:r>
          </a:p>
          <a:p>
            <a:r>
              <a:rPr lang="cs-CZ" sz="1300" b="1" dirty="0"/>
              <a:t>Vytvořit systém vzdělávání pracovníků</a:t>
            </a:r>
            <a:r>
              <a:rPr lang="cs-CZ" sz="1300" dirty="0"/>
              <a:t>:</a:t>
            </a:r>
          </a:p>
          <a:p>
            <a:pPr marL="72000" lvl="0" indent="0">
              <a:buNone/>
            </a:pPr>
            <a:r>
              <a:rPr lang="cs-CZ" sz="1300" dirty="0"/>
              <a:t>Pravidelně seznamovat pracovníky s etickými zásadami a normami MU a FSS.</a:t>
            </a:r>
          </a:p>
          <a:p>
            <a:pPr marL="72000" lvl="0" indent="0">
              <a:buNone/>
            </a:pPr>
            <a:r>
              <a:rPr lang="cs-CZ" sz="1300" dirty="0"/>
              <a:t>Seznamovat zaměstnance s informacemi o duševním vlastnictví, etickými zásadami výzkumu, GDPR, bezpečné užívání on-line úložišť, se službami MU a pracovních postupech pro efektivní finanční řízení projektů.</a:t>
            </a:r>
          </a:p>
          <a:p>
            <a:pPr marL="72000" lvl="0" indent="0">
              <a:buNone/>
            </a:pPr>
            <a:r>
              <a:rPr lang="cs-CZ" sz="1300" dirty="0"/>
              <a:t>Vzdělávat vedoucí pracovníky v manažerských dovednostech a stylu řízení.</a:t>
            </a:r>
          </a:p>
          <a:p>
            <a:pPr marL="72000" lvl="0" indent="0">
              <a:buNone/>
            </a:pPr>
            <a:r>
              <a:rPr lang="cs-CZ" sz="1300" dirty="0"/>
              <a:t>Vzdělávat mentory, školitele doktorandů a nově nastupující pracovníky s postupy na FSS.</a:t>
            </a:r>
          </a:p>
          <a:p>
            <a:r>
              <a:rPr lang="cs-CZ" sz="1300" b="1" dirty="0"/>
              <a:t>Profesionalizovat řízení a správu projektů.</a:t>
            </a:r>
          </a:p>
          <a:p>
            <a:r>
              <a:rPr lang="cs-CZ" sz="1300" b="1" dirty="0"/>
              <a:t>Zpracovat „Balíček předpisů“:</a:t>
            </a:r>
            <a:endParaRPr lang="cs-CZ" sz="1300" dirty="0"/>
          </a:p>
          <a:p>
            <a:pPr marL="72000" lvl="0" indent="0">
              <a:buNone/>
            </a:pPr>
            <a:r>
              <a:rPr lang="cs-CZ" sz="1300" dirty="0"/>
              <a:t>Zpracovat všechna právní ukotvení a systémy pracovních postupů do jedné přehledné mapy na webu fakulty, která bude jasně odkazovat na aktuální informace pro řešení konkrétních záležitostí.</a:t>
            </a:r>
          </a:p>
          <a:p>
            <a:pPr marL="72000" lvl="0" indent="0">
              <a:buNone/>
            </a:pPr>
            <a:r>
              <a:rPr lang="cs-CZ" sz="1300" dirty="0"/>
              <a:t>Nastavit vnitřní transparentní postupy a pravidla pro řešení případů diskriminace a systém podávání stížností.</a:t>
            </a:r>
          </a:p>
          <a:p>
            <a:pPr marL="72000" indent="0">
              <a:buNone/>
            </a:pPr>
            <a:endParaRPr lang="cs-CZ" sz="1300" dirty="0"/>
          </a:p>
          <a:p>
            <a:endParaRPr lang="cs-CZ" sz="1400" dirty="0"/>
          </a:p>
        </p:txBody>
      </p:sp>
      <p:pic>
        <p:nvPicPr>
          <p:cNvPr id="6" name="Obrázek 5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id="{C77581A2-7D46-4D7C-9D25-7E02730C96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6138000"/>
            <a:ext cx="3465122" cy="7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634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CZ.potx" id="{18947633-106F-4B01-B355-8E448D25C37F}" vid="{08DC0416-1C28-44D6-9ED7-F38064DA5C1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prezentace-fss-cz (4)</Template>
  <TotalTime>1008</TotalTime>
  <Words>2456</Words>
  <Application>Microsoft Office PowerPoint</Application>
  <PresentationFormat>Širokoúhlá obrazovka</PresentationFormat>
  <Paragraphs>253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Výstupy z dotazníkového šetření  HR Award a následné kroky</vt:lpstr>
      <vt:lpstr>D Ě K U J E M E</vt:lpstr>
      <vt:lpstr>Děkujeme všem za vyplnění dotazníků!</vt:lpstr>
      <vt:lpstr>Realizované kroky k HR Award</vt:lpstr>
      <vt:lpstr> Pracovní skupina a fokusní skupiny</vt:lpstr>
      <vt:lpstr>Jaké oblasti HR Award zahrnuje?</vt:lpstr>
      <vt:lpstr>Etické a profesní zásady – slabé stránky FSS</vt:lpstr>
      <vt:lpstr>Z dotazníků…</vt:lpstr>
      <vt:lpstr>Návrhy do AP k Etickým a profesním zásadám:</vt:lpstr>
      <vt:lpstr>Nábor a výběr pracovníků – slabé stránky FSS</vt:lpstr>
      <vt:lpstr>Z dotazníků…</vt:lpstr>
      <vt:lpstr>Návrhy do Akčního plánu k náboru a výběru</vt:lpstr>
      <vt:lpstr>Pracovní podmínky – slabé stránky FSS</vt:lpstr>
      <vt:lpstr>Z dotazníků…</vt:lpstr>
      <vt:lpstr>Z dotazníků…</vt:lpstr>
      <vt:lpstr>Návrhy do AP k pracovním podmínkám</vt:lpstr>
      <vt:lpstr>Rozvoj a vzdělávání – slabé stránky FSS</vt:lpstr>
      <vt:lpstr>Z dotazníků…</vt:lpstr>
      <vt:lpstr>Návrhy do AP k rozvoji a vzdělávání</vt:lpstr>
      <vt:lpstr>Aktuální informace o HR Award:</vt:lpstr>
      <vt:lpstr>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Vybíralová</dc:creator>
  <cp:lastModifiedBy>Gabriela Vybíralová</cp:lastModifiedBy>
  <cp:revision>85</cp:revision>
  <cp:lastPrinted>2020-09-29T07:34:57Z</cp:lastPrinted>
  <dcterms:created xsi:type="dcterms:W3CDTF">2020-03-02T12:57:47Z</dcterms:created>
  <dcterms:modified xsi:type="dcterms:W3CDTF">2020-10-01T10:31:21Z</dcterms:modified>
</cp:coreProperties>
</file>