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56" r:id="rId2"/>
    <p:sldId id="268" r:id="rId3"/>
    <p:sldId id="257" r:id="rId4"/>
    <p:sldId id="260" r:id="rId5"/>
    <p:sldId id="258" r:id="rId6"/>
    <p:sldId id="272" r:id="rId7"/>
    <p:sldId id="259" r:id="rId8"/>
    <p:sldId id="267" r:id="rId9"/>
    <p:sldId id="261" r:id="rId10"/>
    <p:sldId id="269" r:id="rId11"/>
    <p:sldId id="270" r:id="rId12"/>
    <p:sldId id="271" r:id="rId13"/>
    <p:sldId id="274" r:id="rId14"/>
    <p:sldId id="275" r:id="rId15"/>
    <p:sldId id="284" r:id="rId16"/>
    <p:sldId id="276" r:id="rId17"/>
    <p:sldId id="277" r:id="rId18"/>
    <p:sldId id="278" r:id="rId19"/>
    <p:sldId id="279" r:id="rId20"/>
    <p:sldId id="283" r:id="rId21"/>
    <p:sldId id="282" r:id="rId22"/>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8"/>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5448" autoAdjust="0"/>
  </p:normalViewPr>
  <p:slideViewPr>
    <p:cSldViewPr snapToGrid="0">
      <p:cViewPr varScale="1">
        <p:scale>
          <a:sx n="49" d="100"/>
          <a:sy n="49" d="100"/>
        </p:scale>
        <p:origin x="91" y="69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40862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62149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49469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33075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55031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6352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6712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0467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421918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87657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87768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83411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25072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69330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290866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46365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49481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307159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302242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Obrázek 8">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xmlns=""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xmlns=""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xmlns=""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xmlns=""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xmlns=""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xmlns=""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8C7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xmlns=""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66087" cy="597600"/>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FSS">
    <p:bg>
      <p:bgPr>
        <a:solidFill>
          <a:srgbClr val="008C7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087670" cy="2820491"/>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8C78"/>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8C7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xmlns="" id="{5C883626-9060-48F4-BF5F-CD36D4ED640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xmlns="" id="{11B3959D-B756-4003-A92F-1B4723A4198F}"/>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xmlns=""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xmlns=""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xmlns=""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xmlns=""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xmlns=""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xmlns=""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xmlns=""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xmlns=""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xmlns=""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xmlns=""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xmlns=""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xmlns=""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xmlns=""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xmlns=""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xmlns=""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xmlns=""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xmlns=""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xmlns=""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xmlns=""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xmlns=""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ss.muni.cz/en/faculty-of-social-studies/about-us/hr-award"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mailto:vybiralova@fss.muni.c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AD158B40-28D7-4667-B948-CBA5AB50C06D}"/>
              </a:ext>
            </a:extLst>
          </p:cNvPr>
          <p:cNvSpPr>
            <a:spLocks noGrp="1"/>
          </p:cNvSpPr>
          <p:nvPr>
            <p:ph type="ftr" sz="quarter" idx="10"/>
          </p:nvPr>
        </p:nvSpPr>
        <p:spPr/>
        <p:txBody>
          <a:bodyPr/>
          <a:lstStyle/>
          <a:p>
            <a:r>
              <a:rPr lang="en-US" altLang="cs-CZ" dirty="0"/>
              <a:t>Faculty employee meeting October 1, 2020</a:t>
            </a:r>
            <a:endParaRPr lang="cs-CZ" dirty="0"/>
          </a:p>
        </p:txBody>
      </p:sp>
      <p:sp>
        <p:nvSpPr>
          <p:cNvPr id="4" name="Nadpis 3">
            <a:extLst>
              <a:ext uri="{FF2B5EF4-FFF2-40B4-BE49-F238E27FC236}">
                <a16:creationId xmlns:a16="http://schemas.microsoft.com/office/drawing/2014/main" xmlns="" id="{BA262CFB-4C24-45B0-B377-B3F359FC2DB6}"/>
              </a:ext>
            </a:extLst>
          </p:cNvPr>
          <p:cNvSpPr>
            <a:spLocks noGrp="1"/>
          </p:cNvSpPr>
          <p:nvPr>
            <p:ph type="title"/>
          </p:nvPr>
        </p:nvSpPr>
        <p:spPr>
          <a:xfrm>
            <a:off x="415200" y="2664145"/>
            <a:ext cx="11361600" cy="1171580"/>
          </a:xfrm>
        </p:spPr>
        <p:txBody>
          <a:bodyPr/>
          <a:lstStyle/>
          <a:p>
            <a:pPr algn="ctr"/>
            <a:r>
              <a:rPr lang="en-US" dirty="0"/>
              <a:t>HR Award Questionnaire Survey Outputs and Subsequent Steps</a:t>
            </a:r>
            <a:endParaRPr lang="cs-CZ" dirty="0"/>
          </a:p>
        </p:txBody>
      </p:sp>
      <p:sp>
        <p:nvSpPr>
          <p:cNvPr id="5" name="Podnadpis 4">
            <a:extLst>
              <a:ext uri="{FF2B5EF4-FFF2-40B4-BE49-F238E27FC236}">
                <a16:creationId xmlns:a16="http://schemas.microsoft.com/office/drawing/2014/main" xmlns="" id="{A59261F6-0526-43B7-BDD3-D5E43E419D8F}"/>
              </a:ext>
            </a:extLst>
          </p:cNvPr>
          <p:cNvSpPr>
            <a:spLocks noGrp="1"/>
          </p:cNvSpPr>
          <p:nvPr>
            <p:ph type="subTitle" idx="1"/>
          </p:nvPr>
        </p:nvSpPr>
        <p:spPr>
          <a:xfrm>
            <a:off x="431898" y="4451475"/>
            <a:ext cx="11361600" cy="698497"/>
          </a:xfrm>
        </p:spPr>
        <p:txBody>
          <a:bodyPr/>
          <a:lstStyle/>
          <a:p>
            <a:endParaRPr lang="cs-CZ" dirty="0"/>
          </a:p>
          <a:p>
            <a:pPr algn="ctr"/>
            <a:r>
              <a:rPr lang="cs-CZ" dirty="0"/>
              <a:t>    Gabriela Vybíralová</a:t>
            </a:r>
          </a:p>
        </p:txBody>
      </p:sp>
      <p:pic>
        <p:nvPicPr>
          <p:cNvPr id="1026" name="Picture 2" descr="https://cdn.muni.cz/media/3251577/logolink_op_vvv_hor_barva_eng.jpg?mode=crop&amp;center=0.5,0.5&amp;rnd=132429235520000000&amp;width=575">
            <a:extLst>
              <a:ext uri="{FF2B5EF4-FFF2-40B4-BE49-F238E27FC236}">
                <a16:creationId xmlns:a16="http://schemas.microsoft.com/office/drawing/2014/main" xmlns="" id="{1723C1E4-92AA-4A06-BA48-5213E4058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76" y="5765722"/>
            <a:ext cx="4565522" cy="101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6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3BB9568A-60B1-49EB-9513-262082C244A9}"/>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F3C607A6-C8C2-437A-BA16-12C881F0E1A8}"/>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xmlns="" id="{1EF3AAFB-8DB9-4CC5-9714-EA04C3B17DD5}"/>
              </a:ext>
            </a:extLst>
          </p:cNvPr>
          <p:cNvSpPr>
            <a:spLocks noGrp="1"/>
          </p:cNvSpPr>
          <p:nvPr>
            <p:ph type="title"/>
          </p:nvPr>
        </p:nvSpPr>
        <p:spPr>
          <a:xfrm>
            <a:off x="719999" y="720000"/>
            <a:ext cx="11355460" cy="451576"/>
          </a:xfrm>
        </p:spPr>
        <p:txBody>
          <a:bodyPr/>
          <a:lstStyle/>
          <a:p>
            <a:r>
              <a:rPr lang="en-GB" sz="3000" dirty="0"/>
              <a:t>Recruitment and selection of employees – weaknesses of FSS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996C87D7-24AA-4803-8878-D0F766192037}"/>
              </a:ext>
            </a:extLst>
          </p:cNvPr>
          <p:cNvSpPr>
            <a:spLocks noGrp="1"/>
          </p:cNvSpPr>
          <p:nvPr>
            <p:ph idx="1"/>
          </p:nvPr>
        </p:nvSpPr>
        <p:spPr>
          <a:xfrm>
            <a:off x="719998" y="1629789"/>
            <a:ext cx="10877641" cy="4139998"/>
          </a:xfrm>
        </p:spPr>
        <p:txBody>
          <a:bodyPr/>
          <a:lstStyle/>
          <a:p>
            <a:pPr lvl="0"/>
            <a:r>
              <a:rPr lang="en-GB" sz="1800" dirty="0"/>
              <a:t>The Regulations on Competitive Selection Procedures at Masaryk University will be updated and coordinated with the OTM-R policy.</a:t>
            </a:r>
            <a:endParaRPr lang="cs-CZ" sz="1800" dirty="0"/>
          </a:p>
          <a:p>
            <a:pPr lvl="0"/>
            <a:r>
              <a:rPr lang="en-GB" sz="1800" dirty="0"/>
              <a:t>There is a lack of faculty documents dealing with the recruitment and selection of new employees in selection procedures in accordance with the OTM-R policy.</a:t>
            </a:r>
            <a:endParaRPr lang="cs-CZ" sz="1800" dirty="0"/>
          </a:p>
          <a:p>
            <a:pPr lvl="0"/>
            <a:r>
              <a:rPr lang="en-GB" sz="1800" dirty="0"/>
              <a:t>Not all members of the selection committee are trained in OTM-R.</a:t>
            </a:r>
            <a:endParaRPr lang="cs-CZ" sz="1800" dirty="0"/>
          </a:p>
          <a:p>
            <a:pPr lvl="0"/>
            <a:r>
              <a:rPr lang="en-GB" sz="1800" dirty="0"/>
              <a:t>There is no systematic way of advertising vacancies on foreign job portals.</a:t>
            </a:r>
            <a:endParaRPr lang="cs-CZ" sz="1800" dirty="0"/>
          </a:p>
          <a:p>
            <a:pPr lvl="0"/>
            <a:r>
              <a:rPr lang="en-GB" sz="1800" dirty="0"/>
              <a:t>No career rules for positions R1–R4 have been drawn up and anchored.</a:t>
            </a:r>
            <a:endParaRPr lang="cs-CZ" sz="1800" dirty="0"/>
          </a:p>
          <a:p>
            <a:pPr lvl="0"/>
            <a:r>
              <a:rPr lang="en-GB" sz="1800" dirty="0"/>
              <a:t>New candidates are not informed about the career prospects within the offered position.</a:t>
            </a:r>
            <a:endParaRPr lang="cs-CZ" sz="1800" dirty="0"/>
          </a:p>
          <a:p>
            <a:pPr lvl="0"/>
            <a:r>
              <a:rPr lang="en-GB" sz="1800" dirty="0"/>
              <a:t>There is no definition, job description or career development in the </a:t>
            </a:r>
            <a:r>
              <a:rPr lang="en-GB" sz="1800" dirty="0" err="1"/>
              <a:t>PostDoc</a:t>
            </a:r>
            <a:r>
              <a:rPr lang="en-GB" sz="1800" dirty="0"/>
              <a:t> position.</a:t>
            </a:r>
            <a:endParaRPr lang="cs-CZ" sz="1800" dirty="0"/>
          </a:p>
          <a:p>
            <a:pPr marL="72000" lvl="0" indent="0">
              <a:buNone/>
            </a:pPr>
            <a:endParaRPr lang="cs-CZ" sz="1200" dirty="0"/>
          </a:p>
          <a:p>
            <a:pPr marL="72000" lvl="0" indent="0">
              <a:buNone/>
            </a:pPr>
            <a:endParaRPr lang="cs-CZ" sz="12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F9071AA3-CF18-4743-B4E6-AE48FA5D2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0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11624847-B220-49D7-8916-D4C2255AB6C1}"/>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90744E61-CAE7-4F20-8C08-0260F85E728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xmlns="" id="{95D02961-7A04-4A07-B890-E7FF01AAB947}"/>
              </a:ext>
            </a:extLst>
          </p:cNvPr>
          <p:cNvSpPr>
            <a:spLocks noGrp="1"/>
          </p:cNvSpPr>
          <p:nvPr>
            <p:ph type="title"/>
          </p:nvPr>
        </p:nvSpPr>
        <p:spPr/>
        <p:txBody>
          <a:bodyPr/>
          <a:lstStyle/>
          <a:p>
            <a:pPr algn="ctr"/>
            <a:r>
              <a:rPr lang="en-GB" dirty="0"/>
              <a:t>From the questionnaires...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13F155B8-D5D2-469B-811C-3C3A4E8DF2A2}"/>
              </a:ext>
            </a:extLst>
          </p:cNvPr>
          <p:cNvSpPr>
            <a:spLocks noGrp="1"/>
          </p:cNvSpPr>
          <p:nvPr>
            <p:ph idx="1"/>
          </p:nvPr>
        </p:nvSpPr>
        <p:spPr>
          <a:xfrm>
            <a:off x="720000" y="1627599"/>
            <a:ext cx="10870020" cy="4726401"/>
          </a:xfrm>
        </p:spPr>
        <p:txBody>
          <a:bodyPr/>
          <a:lstStyle/>
          <a:p>
            <a:pPr lvl="0"/>
            <a:r>
              <a:rPr lang="cs-CZ" sz="1500" i="1" dirty="0"/>
              <a:t>R</a:t>
            </a:r>
            <a:r>
              <a:rPr lang="en-GB" sz="1500" i="1" dirty="0" err="1"/>
              <a:t>esearchers</a:t>
            </a:r>
            <a:r>
              <a:rPr lang="en-GB" sz="1500" i="1" dirty="0"/>
              <a:t> do not have comprehensive information on the process of recruiting research positions at their workplaces.</a:t>
            </a:r>
            <a:endParaRPr lang="cs-CZ" sz="1500" dirty="0"/>
          </a:p>
          <a:p>
            <a:pPr lvl="0"/>
            <a:r>
              <a:rPr lang="en-GB" sz="1500" i="1" dirty="0"/>
              <a:t>Only 25% of respondents consider the process of recruiting new employees to be comparable to the process abroad.</a:t>
            </a:r>
            <a:endParaRPr lang="cs-CZ" sz="1500" dirty="0"/>
          </a:p>
          <a:p>
            <a:pPr lvl="0"/>
            <a:r>
              <a:rPr lang="en-GB" sz="1500" i="1" dirty="0"/>
              <a:t>45% of employees answered that the process of recruiting new researchers attracts the interest of suitable candidates, 25% of respondents said this is not so (largely fails or entirely fails to attract interest), and 30% could not answer this question.</a:t>
            </a:r>
            <a:endParaRPr lang="cs-CZ" sz="1500" dirty="0"/>
          </a:p>
          <a:p>
            <a:pPr lvl="0"/>
            <a:r>
              <a:rPr lang="en-GB" sz="1500" i="1" dirty="0"/>
              <a:t>61% of researchers stated that the recruitment of new employees at the faculty is transparent, another 29% stated that the recruitment and selection of employees at the faculty is largely not or definitely not done transparently, and 10% of respondents could not answer the question.</a:t>
            </a:r>
            <a:endParaRPr lang="cs-CZ" sz="1500" dirty="0"/>
          </a:p>
          <a:p>
            <a:pPr lvl="0"/>
            <a:r>
              <a:rPr lang="en-GB" sz="1500" i="1" dirty="0"/>
              <a:t>According to respondents to the questionnaire survey, the following aspects are mostly taken into account in the selection procedure:</a:t>
            </a:r>
            <a:endParaRPr lang="cs-CZ" sz="1500" dirty="0"/>
          </a:p>
          <a:p>
            <a:r>
              <a:rPr lang="en-GB" sz="1500" i="1" dirty="0"/>
              <a:t>                     quantity and quality of scientific publications</a:t>
            </a:r>
            <a:endParaRPr lang="cs-CZ" sz="1500" dirty="0"/>
          </a:p>
          <a:p>
            <a:r>
              <a:rPr lang="en-GB" sz="1500" i="1" dirty="0"/>
              <a:t>                    quantity and degree of involvement in scientific research projects.</a:t>
            </a:r>
            <a:endParaRPr lang="cs-CZ" sz="1500" dirty="0"/>
          </a:p>
          <a:p>
            <a:r>
              <a:rPr lang="en-GB" sz="1500" i="1" dirty="0"/>
              <a:t>The value of foreign mobility was mapped in the questionnaire survey as sufficiently implemented, according to 85% of respondents</a:t>
            </a:r>
            <a:endParaRPr lang="cs-CZ" sz="15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7C9154D5-94CE-42D7-86CE-22DAFC041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92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2E523516-4DBD-4AC1-B814-398DB55BFE63}"/>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DECC852B-45D1-4744-BDC9-3D7A6BE0D71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xmlns="" id="{79C4D02E-834D-4AA6-BB9D-5713ABC79AEC}"/>
              </a:ext>
            </a:extLst>
          </p:cNvPr>
          <p:cNvSpPr>
            <a:spLocks noGrp="1"/>
          </p:cNvSpPr>
          <p:nvPr>
            <p:ph type="title"/>
          </p:nvPr>
        </p:nvSpPr>
        <p:spPr/>
        <p:txBody>
          <a:bodyPr/>
          <a:lstStyle/>
          <a:p>
            <a:r>
              <a:rPr lang="en-GB" sz="3000" dirty="0"/>
              <a:t>Proposals for the Recruitment and Selection Action Plan</a:t>
            </a:r>
            <a:r>
              <a:rPr lang="cs-CZ" dirty="0"/>
              <a:t/>
            </a:r>
            <a:br>
              <a:rPr lang="cs-CZ" dirty="0"/>
            </a:br>
            <a:endParaRPr lang="cs-CZ" dirty="0"/>
          </a:p>
        </p:txBody>
      </p:sp>
      <p:sp>
        <p:nvSpPr>
          <p:cNvPr id="8" name="Zástupný symbol pro obsah 7">
            <a:extLst>
              <a:ext uri="{FF2B5EF4-FFF2-40B4-BE49-F238E27FC236}">
                <a16:creationId xmlns:a16="http://schemas.microsoft.com/office/drawing/2014/main" xmlns="" id="{BE4EDEF7-A662-41D1-9DFE-874A6AFE5145}"/>
              </a:ext>
            </a:extLst>
          </p:cNvPr>
          <p:cNvSpPr>
            <a:spLocks noGrp="1"/>
          </p:cNvSpPr>
          <p:nvPr>
            <p:ph idx="1"/>
          </p:nvPr>
        </p:nvSpPr>
        <p:spPr>
          <a:xfrm>
            <a:off x="720000" y="1577829"/>
            <a:ext cx="10901470" cy="4266838"/>
          </a:xfrm>
        </p:spPr>
        <p:txBody>
          <a:bodyPr/>
          <a:lstStyle/>
          <a:p>
            <a:pPr lvl="0"/>
            <a:r>
              <a:rPr lang="en-GB" sz="1800" b="1" dirty="0"/>
              <a:t>Develop a faculty manual for the recruitment and selection of new employees</a:t>
            </a:r>
            <a:r>
              <a:rPr lang="en-GB" sz="1800" dirty="0"/>
              <a:t> which will reflect the OTM-R policy (it will define the rules and evaluation criteria for the selection procedure, include an evaluation of merits, etc.). The manual will be incorporated into the faculty regulations, will be publicly available on the </a:t>
            </a:r>
            <a:r>
              <a:rPr lang="en-GB" sz="1800"/>
              <a:t>FSS </a:t>
            </a:r>
            <a:r>
              <a:rPr lang="en-GB" sz="1800" smtClean="0"/>
              <a:t>website </a:t>
            </a:r>
            <a:r>
              <a:rPr lang="en-GB" sz="1800" dirty="0"/>
              <a:t>and will have an English version.</a:t>
            </a:r>
            <a:endParaRPr lang="cs-CZ" sz="1800" dirty="0"/>
          </a:p>
          <a:p>
            <a:pPr lvl="0"/>
            <a:r>
              <a:rPr lang="en-GB" sz="1800" b="1" dirty="0"/>
              <a:t>Prepare a manual – Career Regulations for researchers </a:t>
            </a:r>
            <a:r>
              <a:rPr lang="en-GB" sz="1800" dirty="0"/>
              <a:t>at FSS in cooperation with a university-wide measure.</a:t>
            </a:r>
            <a:endParaRPr lang="cs-CZ" sz="1800" dirty="0"/>
          </a:p>
          <a:p>
            <a:pPr lvl="0"/>
            <a:r>
              <a:rPr lang="en-GB" sz="1800" b="1" dirty="0"/>
              <a:t>Create a system of advertising vacancies </a:t>
            </a:r>
            <a:r>
              <a:rPr lang="en-GB" sz="1800" dirty="0"/>
              <a:t>on job portals, including foreign portals.</a:t>
            </a:r>
            <a:endParaRPr lang="cs-CZ" sz="1800" dirty="0"/>
          </a:p>
          <a:p>
            <a:pPr lvl="0"/>
            <a:r>
              <a:rPr lang="en-GB" sz="1800" dirty="0"/>
              <a:t>I</a:t>
            </a:r>
            <a:r>
              <a:rPr lang="en-GB" sz="1800" b="1" dirty="0"/>
              <a:t>mplement training for senior employees</a:t>
            </a:r>
            <a:r>
              <a:rPr lang="en-GB" sz="1800" dirty="0"/>
              <a:t> for qualified participation in selection committees.</a:t>
            </a:r>
            <a:endParaRPr lang="cs-CZ" sz="1800" dirty="0"/>
          </a:p>
          <a:p>
            <a:pPr lvl="0"/>
            <a:r>
              <a:rPr lang="en-GB" sz="1800" b="1" dirty="0"/>
              <a:t>Develop an online questionnaire</a:t>
            </a:r>
            <a:r>
              <a:rPr lang="en-GB" sz="1800" dirty="0"/>
              <a:t> to obtain feedback from applicants on the selection procedure. </a:t>
            </a:r>
            <a:endParaRPr lang="cs-CZ" sz="1800" dirty="0"/>
          </a:p>
          <a:p>
            <a:endParaRPr lang="cs-CZ" sz="18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94529E29-6199-4293-A3BB-C0849653D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EF838EBE-1082-44ED-BD20-9CA7B60F35E9}"/>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1893C3E3-15F5-48C4-AAF1-523D484E75EB}"/>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xmlns="" id="{DC6A8765-D6A6-4D45-8393-81F6BD5E7FB7}"/>
              </a:ext>
            </a:extLst>
          </p:cNvPr>
          <p:cNvSpPr>
            <a:spLocks noGrp="1"/>
          </p:cNvSpPr>
          <p:nvPr>
            <p:ph type="title"/>
          </p:nvPr>
        </p:nvSpPr>
        <p:spPr/>
        <p:txBody>
          <a:bodyPr/>
          <a:lstStyle/>
          <a:p>
            <a:pPr algn="ctr"/>
            <a:r>
              <a:rPr lang="en-GB" dirty="0"/>
              <a:t>Working conditions – weaknesses of FSS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B46F8810-E125-44D9-B0FD-5B7A034BE28E}"/>
              </a:ext>
            </a:extLst>
          </p:cNvPr>
          <p:cNvSpPr>
            <a:spLocks noGrp="1"/>
          </p:cNvSpPr>
          <p:nvPr>
            <p:ph idx="1"/>
          </p:nvPr>
        </p:nvSpPr>
        <p:spPr>
          <a:xfrm>
            <a:off x="666000" y="1827475"/>
            <a:ext cx="10753200" cy="4097660"/>
          </a:xfrm>
        </p:spPr>
        <p:txBody>
          <a:bodyPr/>
          <a:lstStyle/>
          <a:p>
            <a:pPr lvl="0"/>
            <a:r>
              <a:rPr lang="en-GB" sz="1600" dirty="0"/>
              <a:t>Women reported less support and reduced provision of a research environment at FSS.</a:t>
            </a:r>
            <a:endParaRPr lang="cs-CZ" sz="1600" dirty="0"/>
          </a:p>
          <a:p>
            <a:pPr lvl="0"/>
            <a:r>
              <a:rPr lang="en-GB" sz="1600" dirty="0"/>
              <a:t>Employees had little acquaintance with the benefits of the faculty.</a:t>
            </a:r>
            <a:endParaRPr lang="cs-CZ" sz="1600" dirty="0"/>
          </a:p>
          <a:p>
            <a:pPr lvl="0"/>
            <a:r>
              <a:rPr lang="en-GB" sz="1600" dirty="0"/>
              <a:t>Administrative employees are not familiar with the MU Code of Ethics.</a:t>
            </a:r>
            <a:endParaRPr lang="cs-CZ" sz="1600" dirty="0"/>
          </a:p>
          <a:p>
            <a:pPr lvl="0"/>
            <a:r>
              <a:rPr lang="en-GB" sz="1600" dirty="0"/>
              <a:t>Insufficient support for employees with parental and caring responsibilities.</a:t>
            </a:r>
            <a:endParaRPr lang="cs-CZ" sz="1600" dirty="0"/>
          </a:p>
          <a:p>
            <a:pPr lvl="0"/>
            <a:r>
              <a:rPr lang="en-GB" sz="1600" dirty="0"/>
              <a:t>There is no link between setting the amount of financial evaluation and performance at individual levels R1–R4.</a:t>
            </a:r>
            <a:endParaRPr lang="cs-CZ" sz="1600" dirty="0"/>
          </a:p>
          <a:p>
            <a:pPr lvl="0"/>
            <a:r>
              <a:rPr lang="en-GB" sz="1600" dirty="0"/>
              <a:t>Low representation of women in higher research positions.</a:t>
            </a:r>
            <a:endParaRPr lang="cs-CZ" sz="1600" dirty="0"/>
          </a:p>
          <a:p>
            <a:pPr lvl="0"/>
            <a:r>
              <a:rPr lang="en-GB" sz="1600" dirty="0"/>
              <a:t>There is no position of any mentor at the faculty who would motivate researchers and contribute to reducing their uncertainty about their professional future.</a:t>
            </a:r>
            <a:endParaRPr lang="cs-CZ" sz="1600" dirty="0"/>
          </a:p>
          <a:p>
            <a:pPr lvl="0"/>
            <a:r>
              <a:rPr lang="en-GB" sz="1600" dirty="0"/>
              <a:t>There is no defined amount of pedagogical activities at workplaces for positions R1–R4 and Ph.D. students. </a:t>
            </a:r>
            <a:endParaRPr lang="cs-CZ" sz="1600" dirty="0"/>
          </a:p>
          <a:p>
            <a:pPr lvl="0"/>
            <a:r>
              <a:rPr lang="en-GB" sz="1600" dirty="0"/>
              <a:t>Insufficient offer for the development of pedagogical competencies and pedagogical programmes.  </a:t>
            </a:r>
            <a:endParaRPr lang="cs-CZ" sz="1600" dirty="0"/>
          </a:p>
          <a:p>
            <a:pPr lvl="0"/>
            <a:r>
              <a:rPr lang="en-GB" sz="1600" dirty="0"/>
              <a:t>Insufficient acquaintance of faculty employees with the system when filing complaints. </a:t>
            </a:r>
            <a:endParaRPr lang="cs-CZ" sz="16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E14E81C1-F26A-4AC0-B890-1C0DBEB70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7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C2FD73FE-C480-4450-9342-B6515A5620A0}"/>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3EA30494-E2FB-4645-9F88-2D9300076AD4}"/>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xmlns="" id="{EC3000E9-CC39-46F1-AC5B-DCF9B6C70933}"/>
              </a:ext>
            </a:extLst>
          </p:cNvPr>
          <p:cNvSpPr>
            <a:spLocks noGrp="1"/>
          </p:cNvSpPr>
          <p:nvPr>
            <p:ph type="title"/>
          </p:nvPr>
        </p:nvSpPr>
        <p:spPr/>
        <p:txBody>
          <a:bodyPr/>
          <a:lstStyle/>
          <a:p>
            <a:pPr algn="ctr"/>
            <a:r>
              <a:rPr lang="en-GB" dirty="0"/>
              <a:t>From the questionnaires...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A698F1A7-84E6-4E7F-AA81-80C8A3CFDC1D}"/>
              </a:ext>
            </a:extLst>
          </p:cNvPr>
          <p:cNvSpPr>
            <a:spLocks noGrp="1"/>
          </p:cNvSpPr>
          <p:nvPr>
            <p:ph idx="1"/>
          </p:nvPr>
        </p:nvSpPr>
        <p:spPr>
          <a:xfrm>
            <a:off x="720000" y="1701001"/>
            <a:ext cx="10753200" cy="4312093"/>
          </a:xfrm>
        </p:spPr>
        <p:txBody>
          <a:bodyPr/>
          <a:lstStyle/>
          <a:p>
            <a:pPr lvl="0"/>
            <a:r>
              <a:rPr lang="en-GB" sz="1400" i="1" dirty="0"/>
              <a:t>60% of respondents said they felt recognized as members of a professional group. The remaining 40% of respondents, on the other hand, said they did not feel this to be the case.</a:t>
            </a:r>
            <a:endParaRPr lang="cs-CZ" sz="1400" dirty="0"/>
          </a:p>
          <a:p>
            <a:pPr lvl="0"/>
            <a:r>
              <a:rPr lang="en-GB" sz="1400" i="1" dirty="0"/>
              <a:t>The results of the questionnaires showed a certain differentiation according to gender and age – following which were implemented focus groups.                                                                                                                                                                                                                                                  </a:t>
            </a:r>
            <a:endParaRPr lang="cs-CZ" sz="1400" dirty="0"/>
          </a:p>
          <a:p>
            <a:pPr lvl="0"/>
            <a:r>
              <a:rPr lang="en-GB" sz="1400" i="1" dirty="0"/>
              <a:t>According to the survey, 69% of men felt a recognized member of the professional group, but only 46% of women felt the same.</a:t>
            </a:r>
            <a:endParaRPr lang="cs-CZ" sz="1400" dirty="0"/>
          </a:p>
          <a:p>
            <a:pPr lvl="0"/>
            <a:r>
              <a:rPr lang="en-GB" sz="1400" i="1" dirty="0"/>
              <a:t>Two thirds of respondents said that their work environment incentivizes achieving scientific performance, more often men (71%) answered this to be the case than women (58%).</a:t>
            </a:r>
            <a:endParaRPr lang="cs-CZ" sz="1400" dirty="0"/>
          </a:p>
          <a:p>
            <a:pPr lvl="0"/>
            <a:r>
              <a:rPr lang="en-GB" sz="1400" i="1" dirty="0"/>
              <a:t>In contrast, most Ph.D. students (71%) answered that they did not perceive their work environment as stimulating. </a:t>
            </a:r>
            <a:endParaRPr lang="cs-CZ" sz="1400" dirty="0"/>
          </a:p>
          <a:p>
            <a:pPr lvl="0"/>
            <a:r>
              <a:rPr lang="en-GB" sz="1400" i="1" dirty="0"/>
              <a:t>The questionnaire survey shows that 86% of men and 73% of women perceive the possibility of finding a balance between working conditions in the workplace and personal and family life as satisfactory.</a:t>
            </a:r>
            <a:endParaRPr lang="cs-CZ" sz="1400" dirty="0"/>
          </a:p>
          <a:p>
            <a:pPr lvl="0"/>
            <a:r>
              <a:rPr lang="en-GB" sz="1400" i="1" dirty="0"/>
              <a:t>In the questionnaire survey, more than 60% of respondents stated that wage conditions are adequate to their expectations. </a:t>
            </a:r>
            <a:endParaRPr lang="cs-CZ" sz="1400" dirty="0"/>
          </a:p>
          <a:p>
            <a:pPr lvl="0"/>
            <a:r>
              <a:rPr lang="en-GB" sz="1400" i="1" dirty="0"/>
              <a:t>The survey also shows that the motivational evaluation system should be set up better, so that it would clearly show what performance is valued in the research positions R1</a:t>
            </a:r>
            <a:r>
              <a:rPr lang="en-GB" sz="1400" dirty="0"/>
              <a:t>–</a:t>
            </a:r>
            <a:r>
              <a:rPr lang="en-GB" sz="1400" i="1" dirty="0"/>
              <a:t>R4, and what performance is expected in these positions.</a:t>
            </a:r>
            <a:endParaRPr lang="cs-CZ" sz="14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07668B30-E722-4DEA-8BBB-A1F632D91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C2FD73FE-C480-4450-9342-B6515A5620A0}"/>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3EA30494-E2FB-4645-9F88-2D9300076AD4}"/>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xmlns="" id="{EC3000E9-CC39-46F1-AC5B-DCF9B6C70933}"/>
              </a:ext>
            </a:extLst>
          </p:cNvPr>
          <p:cNvSpPr>
            <a:spLocks noGrp="1"/>
          </p:cNvSpPr>
          <p:nvPr>
            <p:ph type="title"/>
          </p:nvPr>
        </p:nvSpPr>
        <p:spPr/>
        <p:txBody>
          <a:bodyPr/>
          <a:lstStyle/>
          <a:p>
            <a:pPr algn="ctr"/>
            <a:r>
              <a:rPr lang="en-GB" dirty="0"/>
              <a:t>From the questionnaires...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A698F1A7-84E6-4E7F-AA81-80C8A3CFDC1D}"/>
              </a:ext>
            </a:extLst>
          </p:cNvPr>
          <p:cNvSpPr>
            <a:spLocks noGrp="1"/>
          </p:cNvSpPr>
          <p:nvPr>
            <p:ph idx="1"/>
          </p:nvPr>
        </p:nvSpPr>
        <p:spPr>
          <a:xfrm>
            <a:off x="841023" y="1701001"/>
            <a:ext cx="10753200" cy="4312093"/>
          </a:xfrm>
        </p:spPr>
        <p:txBody>
          <a:bodyPr/>
          <a:lstStyle/>
          <a:p>
            <a:pPr lvl="0"/>
            <a:r>
              <a:rPr lang="en-GB" sz="1400" i="1" dirty="0"/>
              <a:t>The question </a:t>
            </a:r>
            <a:r>
              <a:rPr lang="en-GB" sz="1400" b="1" i="1" dirty="0"/>
              <a:t>“Do men and women have equal working conditions in the workplace?”</a:t>
            </a:r>
            <a:r>
              <a:rPr lang="en-GB" sz="1400" i="1" dirty="0"/>
              <a:t> was answered in the following way: </a:t>
            </a:r>
            <a:endParaRPr lang="cs-CZ" sz="1400" dirty="0"/>
          </a:p>
          <a:p>
            <a:pPr lvl="0"/>
            <a:r>
              <a:rPr lang="en-GB" sz="1400" i="1" dirty="0"/>
              <a:t>     71% of women – yes, or largely yes, 23% of women – largely not, or definitely not      </a:t>
            </a:r>
            <a:endParaRPr lang="cs-CZ" sz="1400" dirty="0"/>
          </a:p>
          <a:p>
            <a:pPr lvl="0"/>
            <a:r>
              <a:rPr lang="en-GB" sz="1400" i="1" dirty="0"/>
              <a:t>     83% of men – yes, or rather yes, 11% of men – rather not, or definitely not</a:t>
            </a:r>
            <a:endParaRPr lang="cs-CZ" sz="1400" dirty="0"/>
          </a:p>
          <a:p>
            <a:pPr lvl="0"/>
            <a:r>
              <a:rPr lang="en-GB" sz="1400" i="1" dirty="0"/>
              <a:t>The question “</a:t>
            </a:r>
            <a:r>
              <a:rPr lang="en-GB" sz="1400" b="1" i="1" dirty="0"/>
              <a:t>Do men and women have equal employment opportunities in the workplace?”</a:t>
            </a:r>
            <a:r>
              <a:rPr lang="en-GB" sz="1400" i="1" dirty="0"/>
              <a:t> was answered in the following way:</a:t>
            </a:r>
            <a:endParaRPr lang="cs-CZ" sz="1400" dirty="0"/>
          </a:p>
          <a:p>
            <a:pPr lvl="0"/>
            <a:r>
              <a:rPr lang="en-GB" sz="1400" i="1" dirty="0"/>
              <a:t>     63% of women – yes, or largely yes, 31% of women – largely not, or definitely not</a:t>
            </a:r>
            <a:endParaRPr lang="cs-CZ" sz="1400" dirty="0"/>
          </a:p>
          <a:p>
            <a:pPr lvl="0"/>
            <a:r>
              <a:rPr lang="en-GB" sz="1400" i="1" dirty="0"/>
              <a:t>    80% of men – yes, or largely yes, 16% of men – largely not, or definitely not</a:t>
            </a:r>
            <a:endParaRPr lang="cs-CZ" sz="1400" dirty="0"/>
          </a:p>
          <a:p>
            <a:pPr lvl="0"/>
            <a:r>
              <a:rPr lang="en-GB" sz="1400" i="1" dirty="0"/>
              <a:t>64% of faculty employees stated that they have sufficient support in education and skills development.</a:t>
            </a:r>
            <a:r>
              <a:rPr lang="en-GB" sz="1400" dirty="0"/>
              <a:t> </a:t>
            </a:r>
            <a:endParaRPr lang="cs-CZ" sz="1400" dirty="0"/>
          </a:p>
          <a:p>
            <a:pPr lvl="0"/>
            <a:r>
              <a:rPr lang="en-GB" sz="1400" i="1" dirty="0"/>
              <a:t>85% of respondents stated that the value of foreign mobility was sufficiently implemented.</a:t>
            </a:r>
            <a:endParaRPr lang="cs-CZ" sz="1400" dirty="0"/>
          </a:p>
          <a:p>
            <a:pPr lvl="0"/>
            <a:r>
              <a:rPr lang="en-GB" sz="1400" i="1" dirty="0"/>
              <a:t>77% of respondents answered that their pedagogical performance is taken into account in the evaluation of employees, but 23% of respondents do not feel evaluated for their pedagogical performance. </a:t>
            </a:r>
            <a:r>
              <a:rPr lang="en-GB" sz="1400" dirty="0"/>
              <a:t>  </a:t>
            </a:r>
            <a:endParaRPr lang="cs-CZ" sz="1400" dirty="0"/>
          </a:p>
          <a:p>
            <a:pPr lvl="0"/>
            <a:r>
              <a:rPr lang="en-GB" sz="1400" i="1" dirty="0"/>
              <a:t>50% of respondents stated that teaching prevents them from implementing research plans.</a:t>
            </a:r>
            <a:r>
              <a:rPr lang="en-GB" sz="1400" dirty="0"/>
              <a:t> </a:t>
            </a:r>
            <a:endParaRPr lang="cs-CZ" sz="1400" dirty="0"/>
          </a:p>
          <a:p>
            <a:pPr lvl="0"/>
            <a:r>
              <a:rPr lang="en-GB" sz="1400" i="1" dirty="0"/>
              <a:t>30% of respondents stated that they are overloaded with pedagogical tasks.</a:t>
            </a:r>
            <a:endParaRPr lang="cs-CZ" sz="1400" dirty="0"/>
          </a:p>
          <a:p>
            <a:pPr lvl="0"/>
            <a:r>
              <a:rPr lang="en-GB" sz="1400" i="1" dirty="0"/>
              <a:t>61% of respondents perceive a lack of familiarity with the complaint process.</a:t>
            </a:r>
            <a:endParaRPr lang="cs-CZ" sz="1400" dirty="0"/>
          </a:p>
          <a:p>
            <a:pPr marL="72000" indent="0">
              <a:buNone/>
            </a:pPr>
            <a:endParaRPr lang="cs-CZ" sz="1000" dirty="0"/>
          </a:p>
          <a:p>
            <a:pPr marL="72000" indent="0">
              <a:buNone/>
            </a:pPr>
            <a:endParaRPr lang="cs-CZ" sz="10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3EDFC091-D984-4263-A120-FDC51D29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7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F6D065AA-013D-4586-95D1-B83588C34690}"/>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915B68E8-0C88-4034-B4CA-77A70B7CC34C}"/>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xmlns="" id="{FEFF9099-CF97-4DEA-AB9C-E1C56E123520}"/>
              </a:ext>
            </a:extLst>
          </p:cNvPr>
          <p:cNvSpPr>
            <a:spLocks noGrp="1"/>
          </p:cNvSpPr>
          <p:nvPr>
            <p:ph type="title"/>
          </p:nvPr>
        </p:nvSpPr>
        <p:spPr/>
        <p:txBody>
          <a:bodyPr/>
          <a:lstStyle/>
          <a:p>
            <a:pPr algn="ctr"/>
            <a:r>
              <a:rPr lang="en-GB" sz="3000" dirty="0"/>
              <a:t>Proposals for the AP regarding working condition</a:t>
            </a:r>
            <a:r>
              <a:rPr lang="cs-CZ" sz="3000" dirty="0"/>
              <a:t>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A97E8520-3527-473E-9C8B-BDDE718668B0}"/>
              </a:ext>
            </a:extLst>
          </p:cNvPr>
          <p:cNvSpPr>
            <a:spLocks noGrp="1"/>
          </p:cNvSpPr>
          <p:nvPr>
            <p:ph idx="1"/>
          </p:nvPr>
        </p:nvSpPr>
        <p:spPr>
          <a:xfrm>
            <a:off x="666000" y="1386789"/>
            <a:ext cx="10753200" cy="4706211"/>
          </a:xfrm>
        </p:spPr>
        <p:txBody>
          <a:bodyPr/>
          <a:lstStyle/>
          <a:p>
            <a:pPr lvl="0"/>
            <a:r>
              <a:rPr lang="en-GB" sz="1200" b="1" dirty="0"/>
              <a:t>Develop a "Package of Regulations":</a:t>
            </a:r>
            <a:endParaRPr lang="cs-CZ" sz="1200" dirty="0"/>
          </a:p>
          <a:p>
            <a:r>
              <a:rPr lang="en-GB" sz="1200" dirty="0"/>
              <a:t>     Draw up the legal foundations and workflow systems into one clear map on the faculty website and link it to current information for solutions</a:t>
            </a:r>
            <a:endParaRPr lang="cs-CZ" sz="1200" dirty="0"/>
          </a:p>
          <a:p>
            <a:r>
              <a:rPr lang="en-GB" sz="1200" dirty="0"/>
              <a:t>     to specific issues.</a:t>
            </a:r>
            <a:endParaRPr lang="cs-CZ" sz="1200" dirty="0"/>
          </a:p>
          <a:p>
            <a:r>
              <a:rPr lang="en-GB" sz="1200" dirty="0"/>
              <a:t>     Establish internal transparent procedures and rules for dealing with discrimination cases.</a:t>
            </a:r>
            <a:endParaRPr lang="cs-CZ" sz="1200" dirty="0"/>
          </a:p>
          <a:p>
            <a:pPr lvl="0"/>
            <a:r>
              <a:rPr lang="en-GB" sz="1200" b="1" dirty="0"/>
              <a:t>Support for new employees:</a:t>
            </a:r>
            <a:endParaRPr lang="cs-CZ" sz="1200" dirty="0"/>
          </a:p>
          <a:p>
            <a:r>
              <a:rPr lang="en-GB" sz="1200" dirty="0"/>
              <a:t>    Acquaint new employees with important documents that facilitate orientation in the processes and internal regulations of MU and FSS, and that facilitate work activities.</a:t>
            </a:r>
            <a:endParaRPr lang="cs-CZ" sz="1200" dirty="0"/>
          </a:p>
          <a:p>
            <a:r>
              <a:rPr lang="en-GB" sz="1200" dirty="0"/>
              <a:t>     Acquaint researchers with the field of commercialization and access to research results.</a:t>
            </a:r>
            <a:endParaRPr lang="cs-CZ" sz="1200" dirty="0"/>
          </a:p>
          <a:p>
            <a:r>
              <a:rPr lang="en-GB" sz="1200" dirty="0"/>
              <a:t>     Provide adequate support for young researchers or new employees.</a:t>
            </a:r>
            <a:endParaRPr lang="cs-CZ" sz="1200" dirty="0"/>
          </a:p>
          <a:p>
            <a:pPr lvl="0"/>
            <a:r>
              <a:rPr lang="en-GB" sz="1200" b="1" dirty="0"/>
              <a:t>Internal communication: </a:t>
            </a:r>
            <a:endParaRPr lang="cs-CZ" sz="1200" dirty="0"/>
          </a:p>
          <a:p>
            <a:r>
              <a:rPr lang="en-GB" sz="1200" dirty="0"/>
              <a:t>     Organize regular meetings of employees and acquaint them with strategic plans, new methodologies, projects, benefits, etc. </a:t>
            </a:r>
            <a:endParaRPr lang="cs-CZ" sz="1200" dirty="0"/>
          </a:p>
          <a:p>
            <a:r>
              <a:rPr lang="en-GB" sz="1200" dirty="0"/>
              <a:t>     Create a portal offering further training and development for employees. </a:t>
            </a:r>
            <a:endParaRPr lang="cs-CZ" sz="1200" dirty="0"/>
          </a:p>
          <a:p>
            <a:r>
              <a:rPr lang="en-GB" sz="1200" dirty="0"/>
              <a:t>     Create a faculty system for acquainting employees with scientific outputs occurring at FSS.</a:t>
            </a:r>
            <a:endParaRPr lang="cs-CZ" sz="1200" dirty="0"/>
          </a:p>
          <a:p>
            <a:pPr lvl="0"/>
            <a:r>
              <a:rPr lang="en-GB" sz="1200" b="1" dirty="0"/>
              <a:t>Promotion:</a:t>
            </a:r>
            <a:endParaRPr lang="cs-CZ" sz="1200" dirty="0"/>
          </a:p>
          <a:p>
            <a:r>
              <a:rPr lang="en-GB" sz="1200" dirty="0"/>
              <a:t>    Use modern tools to promote the results of FSS researchers to the public.</a:t>
            </a:r>
            <a:endParaRPr lang="cs-CZ" sz="1200" dirty="0"/>
          </a:p>
          <a:p>
            <a:r>
              <a:rPr lang="en-GB" sz="1200" dirty="0"/>
              <a:t>    Acquaint FSS employees with MU workplaces.</a:t>
            </a:r>
            <a:endParaRPr lang="cs-CZ" sz="1200" dirty="0"/>
          </a:p>
          <a:p>
            <a:pPr lvl="0"/>
            <a:endParaRPr lang="cs-CZ" sz="12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7EBE0B42-F829-4420-9E18-A8CBE84D8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3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ACB4FE05-7CAA-4994-ABBD-1C894987B3AD}"/>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02B587AA-AC94-4050-BC00-143026B9630E}"/>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xmlns="" id="{B837456E-3F43-44BB-87A2-8348EF671F15}"/>
              </a:ext>
            </a:extLst>
          </p:cNvPr>
          <p:cNvSpPr>
            <a:spLocks noGrp="1"/>
          </p:cNvSpPr>
          <p:nvPr>
            <p:ph type="title"/>
          </p:nvPr>
        </p:nvSpPr>
        <p:spPr/>
        <p:txBody>
          <a:bodyPr/>
          <a:lstStyle/>
          <a:p>
            <a:pPr algn="ctr"/>
            <a:r>
              <a:rPr lang="en-GB" sz="3000" dirty="0"/>
              <a:t>Development and training – weaknesses of FSS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2B1E540C-ED4C-4A9B-8961-C7FE378A06C9}"/>
              </a:ext>
            </a:extLst>
          </p:cNvPr>
          <p:cNvSpPr>
            <a:spLocks noGrp="1"/>
          </p:cNvSpPr>
          <p:nvPr>
            <p:ph idx="1"/>
          </p:nvPr>
        </p:nvSpPr>
        <p:spPr>
          <a:xfrm>
            <a:off x="719400" y="1704669"/>
            <a:ext cx="10753200" cy="4139998"/>
          </a:xfrm>
        </p:spPr>
        <p:txBody>
          <a:bodyPr/>
          <a:lstStyle/>
          <a:p>
            <a:pPr lvl="0"/>
            <a:r>
              <a:rPr lang="en-GB" sz="1800" dirty="0"/>
              <a:t>There is no system of work with beginning researchers. </a:t>
            </a:r>
            <a:endParaRPr lang="cs-CZ" sz="1800" dirty="0"/>
          </a:p>
          <a:p>
            <a:pPr lvl="0"/>
            <a:r>
              <a:rPr lang="en-GB" sz="1800" dirty="0"/>
              <a:t>There is no position of mentor who would help employees at the beginning of their career at FSS.</a:t>
            </a:r>
            <a:endParaRPr lang="cs-CZ" sz="1800" dirty="0"/>
          </a:p>
          <a:p>
            <a:pPr lvl="0"/>
            <a:r>
              <a:rPr lang="en-GB" sz="1800" dirty="0"/>
              <a:t>There is no description of the role of mentor and its competencies.</a:t>
            </a:r>
            <a:endParaRPr lang="cs-CZ" sz="1800" dirty="0"/>
          </a:p>
          <a:p>
            <a:pPr lvl="0"/>
            <a:r>
              <a:rPr lang="en-GB" sz="1800" dirty="0"/>
              <a:t>There is no manual for Ph.D. students. </a:t>
            </a:r>
            <a:endParaRPr lang="cs-CZ" sz="1800" dirty="0"/>
          </a:p>
          <a:p>
            <a:pPr lvl="0"/>
            <a:r>
              <a:rPr lang="en-GB" sz="1800" dirty="0"/>
              <a:t>There is no system of training for senior employees in the field of management or human resources management.</a:t>
            </a:r>
            <a:endParaRPr lang="cs-CZ" sz="1800" dirty="0"/>
          </a:p>
          <a:p>
            <a:pPr lvl="0"/>
            <a:r>
              <a:rPr lang="en-GB" sz="1800" dirty="0"/>
              <a:t>Insufficient time flexibility of supervisors.</a:t>
            </a:r>
            <a:endParaRPr lang="cs-CZ" sz="1800" dirty="0"/>
          </a:p>
          <a:p>
            <a:pPr lvl="0"/>
            <a:r>
              <a:rPr lang="en-GB" sz="1800" dirty="0"/>
              <a:t>Lower promotion of educational programmes for Ph.D. students and researchers in positions R1–R4. </a:t>
            </a:r>
            <a:endParaRPr lang="cs-CZ" sz="1800" dirty="0"/>
          </a:p>
          <a:p>
            <a:pPr lvl="0"/>
            <a:r>
              <a:rPr lang="en-GB" sz="1800" dirty="0"/>
              <a:t>There is no comprehensive system of further education for researchers at all levels R1–R4 or Ph.D. students.</a:t>
            </a:r>
            <a:endParaRPr lang="cs-CZ" sz="14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30CB713A-A2EF-4BBE-9C82-90552F9A6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CC9C41C6-8F3E-4612-BB45-F6C0687C1DE0}"/>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9A00ABBD-6621-4076-AC98-FAB68852067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xmlns="" id="{BE077E7A-1844-4181-BC30-3AA2326E16F7}"/>
              </a:ext>
            </a:extLst>
          </p:cNvPr>
          <p:cNvSpPr>
            <a:spLocks noGrp="1"/>
          </p:cNvSpPr>
          <p:nvPr>
            <p:ph type="title"/>
          </p:nvPr>
        </p:nvSpPr>
        <p:spPr/>
        <p:txBody>
          <a:bodyPr/>
          <a:lstStyle/>
          <a:p>
            <a:pPr algn="ctr"/>
            <a:r>
              <a:rPr lang="en-GB" dirty="0"/>
              <a:t>From the questionnaires...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EA93C773-BB3A-485D-918A-9FFECD3ACE73}"/>
              </a:ext>
            </a:extLst>
          </p:cNvPr>
          <p:cNvSpPr>
            <a:spLocks noGrp="1"/>
          </p:cNvSpPr>
          <p:nvPr>
            <p:ph idx="1"/>
          </p:nvPr>
        </p:nvSpPr>
        <p:spPr>
          <a:xfrm>
            <a:off x="841023" y="2043002"/>
            <a:ext cx="10753200" cy="4139998"/>
          </a:xfrm>
        </p:spPr>
        <p:txBody>
          <a:bodyPr/>
          <a:lstStyle/>
          <a:p>
            <a:pPr lvl="0"/>
            <a:r>
              <a:rPr lang="en-GB" sz="2000" i="1" dirty="0"/>
              <a:t>71% of respondents said they knew they had the opportunity to use regular contact with their supervisor, this view was shared by researchers and scientists at the R1</a:t>
            </a:r>
            <a:r>
              <a:rPr lang="en-GB" sz="2000" dirty="0"/>
              <a:t>–</a:t>
            </a:r>
            <a:r>
              <a:rPr lang="en-GB" sz="2000" i="1" dirty="0"/>
              <a:t>R4 level.</a:t>
            </a:r>
            <a:endParaRPr lang="cs-CZ" sz="2000" dirty="0"/>
          </a:p>
          <a:p>
            <a:pPr lvl="0"/>
            <a:r>
              <a:rPr lang="en-GB" sz="2000" i="1" dirty="0"/>
              <a:t>48% of respondents make full use of the possibility to maintain contact with their supervisor.</a:t>
            </a:r>
            <a:endParaRPr lang="cs-CZ" sz="2000" dirty="0"/>
          </a:p>
          <a:p>
            <a:pPr lvl="0"/>
            <a:r>
              <a:rPr lang="en-GB" sz="2000" i="1" dirty="0"/>
              <a:t>54% of respondents stated that they are constantly striving to develop their abilities, knowledge and skills at all stages of their careers.</a:t>
            </a:r>
            <a:endParaRPr lang="cs-CZ" sz="2000" dirty="0"/>
          </a:p>
          <a:p>
            <a:pPr lvl="0"/>
            <a:r>
              <a:rPr lang="en-GB" sz="2000" i="1" dirty="0"/>
              <a:t>71% of respondents consider the possibility of regular contact with their supervisor sufficient, this view was shared by researchers and scientists at the R1</a:t>
            </a:r>
            <a:r>
              <a:rPr lang="en-GB" sz="2000" dirty="0"/>
              <a:t>–</a:t>
            </a:r>
            <a:r>
              <a:rPr lang="en-GB" sz="2000" i="1" dirty="0"/>
              <a:t>R4 level.  </a:t>
            </a:r>
            <a:endParaRPr lang="cs-CZ" sz="2000" dirty="0"/>
          </a:p>
          <a:p>
            <a:endParaRPr lang="cs-CZ"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1772A00E-8229-4AF5-9CF4-214519DB9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4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E0DA6A6C-4CD4-4933-9D1B-A5D7A1F309B8}"/>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9BA86C04-F3F1-4E41-BB7F-E706F2C15AD2}"/>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xmlns="" id="{4BCD4856-59C9-4C55-ACBB-4DE3096669B8}"/>
              </a:ext>
            </a:extLst>
          </p:cNvPr>
          <p:cNvSpPr>
            <a:spLocks noGrp="1"/>
          </p:cNvSpPr>
          <p:nvPr>
            <p:ph type="title"/>
          </p:nvPr>
        </p:nvSpPr>
        <p:spPr/>
        <p:txBody>
          <a:bodyPr/>
          <a:lstStyle/>
          <a:p>
            <a:pPr algn="ctr"/>
            <a:r>
              <a:rPr lang="en-GB" sz="3000" dirty="0"/>
              <a:t>Proposals for the AP regarding development and training</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66C9BF27-30C7-48E5-BCA7-97896850FBAB}"/>
              </a:ext>
            </a:extLst>
          </p:cNvPr>
          <p:cNvSpPr>
            <a:spLocks noGrp="1"/>
          </p:cNvSpPr>
          <p:nvPr>
            <p:ph idx="1"/>
          </p:nvPr>
        </p:nvSpPr>
        <p:spPr>
          <a:xfrm>
            <a:off x="720000" y="1746909"/>
            <a:ext cx="10753200" cy="4007758"/>
          </a:xfrm>
        </p:spPr>
        <p:txBody>
          <a:bodyPr/>
          <a:lstStyle/>
          <a:p>
            <a:pPr lvl="0"/>
            <a:r>
              <a:rPr lang="en-GB" sz="1800" b="1" dirty="0"/>
              <a:t>Creating a system for mentoring:</a:t>
            </a:r>
            <a:endParaRPr lang="cs-CZ" sz="1800" dirty="0"/>
          </a:p>
          <a:p>
            <a:r>
              <a:rPr lang="en-GB" sz="1800" dirty="0"/>
              <a:t>   Establish the position of mentor, name the position and specify it.</a:t>
            </a:r>
            <a:endParaRPr lang="cs-CZ" sz="1800" dirty="0"/>
          </a:p>
          <a:p>
            <a:r>
              <a:rPr lang="en-GB" sz="1800" dirty="0"/>
              <a:t>   Train mentors.</a:t>
            </a:r>
            <a:endParaRPr lang="cs-CZ" sz="1800" dirty="0"/>
          </a:p>
          <a:p>
            <a:r>
              <a:rPr lang="en-GB" sz="1800" dirty="0"/>
              <a:t>   Create a manual for mentors, describe the work activities of a mentor.</a:t>
            </a:r>
            <a:endParaRPr lang="cs-CZ" sz="1800" dirty="0"/>
          </a:p>
          <a:p>
            <a:pPr lvl="0"/>
            <a:r>
              <a:rPr lang="en-GB" sz="1800" b="1" dirty="0"/>
              <a:t>Monitor the quality of supervisors</a:t>
            </a:r>
            <a:r>
              <a:rPr lang="en-GB" sz="1800" dirty="0"/>
              <a:t> and their communication with students.</a:t>
            </a:r>
            <a:endParaRPr lang="cs-CZ" sz="1800" dirty="0"/>
          </a:p>
          <a:p>
            <a:pPr lvl="0"/>
            <a:r>
              <a:rPr lang="en-GB" sz="1800" dirty="0"/>
              <a:t>I</a:t>
            </a:r>
            <a:r>
              <a:rPr lang="en-GB" sz="1800" b="1" dirty="0"/>
              <a:t>mplement restrictions on the number of supervised doctoral students</a:t>
            </a:r>
            <a:r>
              <a:rPr lang="en-GB" sz="1800" dirty="0"/>
              <a:t> and reduce the overloading of supervisors.</a:t>
            </a:r>
            <a:endParaRPr lang="cs-CZ" sz="1800" dirty="0"/>
          </a:p>
          <a:p>
            <a:pPr lvl="0"/>
            <a:r>
              <a:rPr lang="en-GB" sz="1800" b="1" dirty="0"/>
              <a:t>Create a manual for Ph.D. students. </a:t>
            </a:r>
            <a:endParaRPr lang="cs-CZ" sz="1800" dirty="0"/>
          </a:p>
          <a:p>
            <a:pPr lvl="0"/>
            <a:r>
              <a:rPr lang="en-GB" sz="1800" dirty="0"/>
              <a:t>Revise and </a:t>
            </a:r>
            <a:r>
              <a:rPr lang="en-GB" sz="1800" b="1" dirty="0"/>
              <a:t>supplement the possibilities of further education</a:t>
            </a:r>
            <a:r>
              <a:rPr lang="en-GB" sz="1800" dirty="0"/>
              <a:t> for all researchers and Ph.D. students.</a:t>
            </a:r>
            <a:endParaRPr lang="cs-CZ" sz="1800" dirty="0"/>
          </a:p>
          <a:p>
            <a:pPr lvl="0"/>
            <a:endParaRPr lang="cs-CZ" sz="18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CF268B2F-3081-415B-A6C3-6F72E821E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5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2519D255-80AA-4115-BB1C-29B397876A88}"/>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15943D0F-9F6A-49C0-A308-F6ABC8FEAE2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xmlns="" id="{67108148-3A04-4822-BFF6-A7D8AA6DB6A2}"/>
              </a:ext>
            </a:extLst>
          </p:cNvPr>
          <p:cNvSpPr>
            <a:spLocks noGrp="1"/>
          </p:cNvSpPr>
          <p:nvPr>
            <p:ph type="title"/>
          </p:nvPr>
        </p:nvSpPr>
        <p:spPr>
          <a:xfrm>
            <a:off x="720000" y="801998"/>
            <a:ext cx="10753200" cy="451576"/>
          </a:xfrm>
        </p:spPr>
        <p:txBody>
          <a:bodyPr/>
          <a:lstStyle/>
          <a:p>
            <a:pPr algn="ctr"/>
            <a:r>
              <a:rPr lang="cs-CZ" dirty="0"/>
              <a:t> </a:t>
            </a:r>
            <a:r>
              <a:rPr lang="en-US" dirty="0"/>
              <a:t>W</a:t>
            </a:r>
            <a:r>
              <a:rPr lang="cs-CZ" dirty="0"/>
              <a:t>E GIVE OUR THANKS TO</a:t>
            </a:r>
            <a:r>
              <a:rPr lang="en-US" dirty="0"/>
              <a:t> </a:t>
            </a:r>
            <a:endParaRPr lang="cs-CZ" dirty="0"/>
          </a:p>
        </p:txBody>
      </p:sp>
      <p:sp>
        <p:nvSpPr>
          <p:cNvPr id="5" name="Zástupný symbol pro obsah 4">
            <a:extLst>
              <a:ext uri="{FF2B5EF4-FFF2-40B4-BE49-F238E27FC236}">
                <a16:creationId xmlns:a16="http://schemas.microsoft.com/office/drawing/2014/main" xmlns="" id="{99AC6925-4CE9-410A-BA32-FAECBBD6F99F}"/>
              </a:ext>
            </a:extLst>
          </p:cNvPr>
          <p:cNvSpPr>
            <a:spLocks noGrp="1"/>
          </p:cNvSpPr>
          <p:nvPr>
            <p:ph idx="1"/>
          </p:nvPr>
        </p:nvSpPr>
        <p:spPr>
          <a:xfrm>
            <a:off x="720000" y="1524362"/>
            <a:ext cx="10753200" cy="4259218"/>
          </a:xfrm>
        </p:spPr>
        <p:txBody>
          <a:bodyPr/>
          <a:lstStyle/>
          <a:p>
            <a:r>
              <a:rPr lang="en-US" sz="2000" dirty="0"/>
              <a:t>all employees who spent time filling out the questionnaire</a:t>
            </a:r>
            <a:r>
              <a:rPr lang="cs-CZ" sz="2000" dirty="0"/>
              <a:t>,</a:t>
            </a:r>
            <a:endParaRPr lang="en-US" sz="2000" dirty="0"/>
          </a:p>
          <a:p>
            <a:r>
              <a:rPr lang="en-US" sz="2000" dirty="0"/>
              <a:t>all Working Group members</a:t>
            </a:r>
            <a:r>
              <a:rPr lang="cs-CZ" sz="2000" dirty="0"/>
              <a:t>,</a:t>
            </a:r>
            <a:endParaRPr lang="en-US" sz="2000" dirty="0"/>
          </a:p>
          <a:p>
            <a:r>
              <a:rPr lang="en-US" sz="2000" dirty="0"/>
              <a:t>Focus Group members and online interviews</a:t>
            </a:r>
            <a:r>
              <a:rPr lang="cs-CZ" sz="2000" dirty="0"/>
              <a:t>,</a:t>
            </a:r>
            <a:endParaRPr lang="en-US" sz="2000" dirty="0"/>
          </a:p>
          <a:p>
            <a:r>
              <a:rPr lang="en-US" sz="2000" dirty="0"/>
              <a:t>dr. Fučík and Mgr. Jáni for support</a:t>
            </a:r>
            <a:r>
              <a:rPr lang="cs-CZ" sz="2000" dirty="0"/>
              <a:t>.</a:t>
            </a:r>
            <a:endParaRPr lang="en-US" sz="2000" dirty="0"/>
          </a:p>
          <a:p>
            <a:r>
              <a:rPr lang="en-US" sz="2000" dirty="0"/>
              <a:t/>
            </a:r>
            <a:br>
              <a:rPr lang="en-US" sz="2000" dirty="0"/>
            </a:br>
            <a:r>
              <a:rPr lang="en-US" sz="2000" dirty="0"/>
              <a:t>Thanks to this cooperation, we had a chance to </a:t>
            </a:r>
            <a:r>
              <a:rPr lang="en-US" sz="2000" dirty="0" err="1"/>
              <a:t>analyse</a:t>
            </a:r>
            <a:r>
              <a:rPr lang="en-US" sz="2000" dirty="0"/>
              <a:t> your feedback to working and expert conditions at our faculty and prepare measures for improving in upcoming years</a:t>
            </a:r>
          </a:p>
          <a:p>
            <a:pPr marL="72000" indent="0">
              <a:buNone/>
            </a:pPr>
            <a:r>
              <a:rPr lang="en-US" sz="2000" dirty="0"/>
              <a:t/>
            </a:r>
            <a:br>
              <a:rPr lang="en-US" sz="2000" dirty="0"/>
            </a:br>
            <a:endParaRPr lang="cs-CZ" sz="20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7F25863C-2A69-4387-A05F-E18649FC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251" y="6054368"/>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8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E22E69BD-4FB5-4572-91A8-401B5AF2365C}"/>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4616D6C5-BE17-46AC-92A1-667423CBEB51}"/>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xmlns="" id="{7B828D35-E614-42B7-B00E-32B900E3CB32}"/>
              </a:ext>
            </a:extLst>
          </p:cNvPr>
          <p:cNvSpPr>
            <a:spLocks noGrp="1"/>
          </p:cNvSpPr>
          <p:nvPr>
            <p:ph type="title"/>
          </p:nvPr>
        </p:nvSpPr>
        <p:spPr>
          <a:xfrm>
            <a:off x="414000" y="720000"/>
            <a:ext cx="11059200" cy="451576"/>
          </a:xfrm>
        </p:spPr>
        <p:txBody>
          <a:bodyPr/>
          <a:lstStyle/>
          <a:p>
            <a:pPr algn="ctr"/>
            <a:r>
              <a:rPr lang="cs-CZ" dirty="0"/>
              <a:t> Up-to-</a:t>
            </a:r>
            <a:r>
              <a:rPr lang="cs-CZ" dirty="0" err="1"/>
              <a:t>date</a:t>
            </a:r>
            <a:r>
              <a:rPr lang="cs-CZ" dirty="0"/>
              <a:t> information </a:t>
            </a:r>
            <a:r>
              <a:rPr lang="cs-CZ" dirty="0" err="1"/>
              <a:t>about</a:t>
            </a:r>
            <a:r>
              <a:rPr lang="cs-CZ" dirty="0"/>
              <a:t> HR Award:</a:t>
            </a:r>
          </a:p>
        </p:txBody>
      </p:sp>
      <p:pic>
        <p:nvPicPr>
          <p:cNvPr id="6" name="Zástupný symbol pro obsah 5">
            <a:extLst>
              <a:ext uri="{FF2B5EF4-FFF2-40B4-BE49-F238E27FC236}">
                <a16:creationId xmlns:a16="http://schemas.microsoft.com/office/drawing/2014/main" xmlns="" id="{F66FAE32-04A0-444C-AFCE-82B5EFFB63F4}"/>
              </a:ext>
            </a:extLst>
          </p:cNvPr>
          <p:cNvPicPr>
            <a:picLocks noGrp="1" noChangeAspect="1"/>
          </p:cNvPicPr>
          <p:nvPr>
            <p:ph idx="1"/>
          </p:nvPr>
        </p:nvPicPr>
        <p:blipFill rotWithShape="1">
          <a:blip r:embed="rId2"/>
          <a:srcRect l="6620" t="5691" r="3425" b="8359"/>
          <a:stretch/>
        </p:blipFill>
        <p:spPr>
          <a:xfrm>
            <a:off x="2958353" y="2177962"/>
            <a:ext cx="6549408" cy="3911221"/>
          </a:xfrm>
          <a:prstGeom prst="rect">
            <a:avLst/>
          </a:prstGeom>
        </p:spPr>
      </p:pic>
      <p:sp>
        <p:nvSpPr>
          <p:cNvPr id="5" name="Rectangle 1">
            <a:extLst>
              <a:ext uri="{FF2B5EF4-FFF2-40B4-BE49-F238E27FC236}">
                <a16:creationId xmlns:a16="http://schemas.microsoft.com/office/drawing/2014/main" xmlns="" id="{F4B69314-3A05-46B6-92B1-179B1A4BA765}"/>
              </a:ext>
            </a:extLst>
          </p:cNvPr>
          <p:cNvSpPr>
            <a:spLocks noChangeArrowheads="1"/>
          </p:cNvSpPr>
          <p:nvPr/>
        </p:nvSpPr>
        <p:spPr bwMode="auto">
          <a:xfrm>
            <a:off x="-1573306" y="143137"/>
            <a:ext cx="32060" cy="1006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Obdélník 8">
            <a:extLst>
              <a:ext uri="{FF2B5EF4-FFF2-40B4-BE49-F238E27FC236}">
                <a16:creationId xmlns:a16="http://schemas.microsoft.com/office/drawing/2014/main" xmlns="" id="{35E8E7AC-D572-4902-86BA-B33A677A691F}"/>
              </a:ext>
            </a:extLst>
          </p:cNvPr>
          <p:cNvSpPr/>
          <p:nvPr/>
        </p:nvSpPr>
        <p:spPr>
          <a:xfrm>
            <a:off x="968188" y="1388147"/>
            <a:ext cx="9964271" cy="830997"/>
          </a:xfrm>
          <a:prstGeom prst="rect">
            <a:avLst/>
          </a:prstGeom>
        </p:spPr>
        <p:txBody>
          <a:bodyPr wrap="square">
            <a:spAutoFit/>
          </a:bodyPr>
          <a:lstStyle/>
          <a:p>
            <a:r>
              <a:rPr lang="cs-CZ" dirty="0">
                <a:hlinkClick r:id="rId3"/>
              </a:rPr>
              <a:t>https://www.fss.muni.cz/en/faculty-of-social-studies/about-us/hr-award</a:t>
            </a:r>
            <a:endParaRPr lang="cs-CZ" dirty="0"/>
          </a:p>
          <a:p>
            <a:endParaRPr lang="cs-CZ" dirty="0"/>
          </a:p>
        </p:txBody>
      </p:sp>
      <p:pic>
        <p:nvPicPr>
          <p:cNvPr id="10" name="Picture 2" descr="https://cdn.muni.cz/media/3251577/logolink_op_vvv_hor_barva_eng.jpg?mode=crop&amp;center=0.5,0.5&amp;rnd=132429235520000000&amp;width=575">
            <a:extLst>
              <a:ext uri="{FF2B5EF4-FFF2-40B4-BE49-F238E27FC236}">
                <a16:creationId xmlns:a16="http://schemas.microsoft.com/office/drawing/2014/main" xmlns="" id="{E8CC4838-1BEE-4E62-B546-99CDCBBEF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935B7A68-5388-43B4-8242-437FBBA2D4A5}"/>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440B3738-18FE-475D-9043-0BEF78645192}"/>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xmlns="" id="{70B3FFE4-7D6E-4DE2-B099-3EBBDE601239}"/>
              </a:ext>
            </a:extLst>
          </p:cNvPr>
          <p:cNvSpPr>
            <a:spLocks noGrp="1"/>
          </p:cNvSpPr>
          <p:nvPr>
            <p:ph type="title"/>
          </p:nvPr>
        </p:nvSpPr>
        <p:spPr>
          <a:xfrm>
            <a:off x="720000" y="1026000"/>
            <a:ext cx="10753200" cy="1619546"/>
          </a:xfrm>
        </p:spPr>
        <p:txBody>
          <a:bodyPr/>
          <a:lstStyle/>
          <a:p>
            <a:pPr algn="ctr"/>
            <a:r>
              <a:rPr lang="cs-CZ" sz="5400" dirty="0"/>
              <a:t/>
            </a:r>
            <a:br>
              <a:rPr lang="cs-CZ" sz="5400" dirty="0"/>
            </a:br>
            <a:r>
              <a:rPr lang="cs-CZ" sz="5400" dirty="0"/>
              <a:t>Thank you for your </a:t>
            </a:r>
            <a:r>
              <a:rPr lang="cs-CZ" sz="5400" dirty="0" err="1"/>
              <a:t>attention</a:t>
            </a:r>
            <a:r>
              <a:rPr lang="cs-CZ" sz="5400" dirty="0"/>
              <a:t> </a:t>
            </a:r>
          </a:p>
        </p:txBody>
      </p:sp>
      <p:sp>
        <p:nvSpPr>
          <p:cNvPr id="5" name="Zástupný symbol pro obsah 4">
            <a:extLst>
              <a:ext uri="{FF2B5EF4-FFF2-40B4-BE49-F238E27FC236}">
                <a16:creationId xmlns:a16="http://schemas.microsoft.com/office/drawing/2014/main" xmlns="" id="{766DD5F4-52A7-4040-AB7C-D44B5496624E}"/>
              </a:ext>
            </a:extLst>
          </p:cNvPr>
          <p:cNvSpPr>
            <a:spLocks noGrp="1"/>
          </p:cNvSpPr>
          <p:nvPr>
            <p:ph idx="1"/>
          </p:nvPr>
        </p:nvSpPr>
        <p:spPr/>
        <p:txBody>
          <a:bodyPr/>
          <a:lstStyle/>
          <a:p>
            <a:pPr marL="72000" indent="0">
              <a:buNone/>
            </a:pPr>
            <a:endParaRPr lang="cs-CZ" dirty="0"/>
          </a:p>
          <a:p>
            <a:pPr marL="72000" indent="0">
              <a:buNone/>
            </a:pPr>
            <a:endParaRPr lang="cs-CZ" dirty="0"/>
          </a:p>
          <a:p>
            <a:pPr marL="72000" indent="0" algn="ctr">
              <a:buNone/>
            </a:pPr>
            <a:r>
              <a:rPr lang="cs-CZ" dirty="0"/>
              <a:t>Gabriela Vybíralová – HR </a:t>
            </a:r>
            <a:r>
              <a:rPr lang="cs-CZ" dirty="0" err="1"/>
              <a:t>manager</a:t>
            </a:r>
            <a:r>
              <a:rPr lang="cs-CZ" dirty="0"/>
              <a:t> and Team HR Award</a:t>
            </a:r>
          </a:p>
          <a:p>
            <a:pPr marL="72000" indent="0" algn="ctr">
              <a:buNone/>
            </a:pPr>
            <a:r>
              <a:rPr lang="cs-CZ" dirty="0"/>
              <a:t>E-mail: </a:t>
            </a:r>
            <a:r>
              <a:rPr lang="cs-CZ" dirty="0">
                <a:hlinkClick r:id="rId3"/>
              </a:rPr>
              <a:t>vybiralova@fss.muni.cz</a:t>
            </a:r>
            <a:r>
              <a:rPr lang="cs-CZ" dirty="0"/>
              <a:t> </a:t>
            </a:r>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C69B4C0C-7103-4702-949D-09EEA6CED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4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2C61AFC2-270C-45ED-861A-E9C30A2BBDF1}"/>
              </a:ext>
            </a:extLst>
          </p:cNvPr>
          <p:cNvSpPr>
            <a:spLocks noGrp="1"/>
          </p:cNvSpPr>
          <p:nvPr>
            <p:ph type="ftr" sz="quarter" idx="10"/>
          </p:nvPr>
        </p:nvSpPr>
        <p:spPr/>
        <p:txBody>
          <a:bodyPr/>
          <a:lstStyle/>
          <a:p>
            <a:endParaRPr 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BEA9D4B2-0BDB-41B9-B3BD-EEB49CC9709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xmlns="" id="{AFAD10FE-12EB-4073-813A-B2A5AF2F59D3}"/>
              </a:ext>
            </a:extLst>
          </p:cNvPr>
          <p:cNvSpPr>
            <a:spLocks noGrp="1"/>
          </p:cNvSpPr>
          <p:nvPr>
            <p:ph type="title"/>
          </p:nvPr>
        </p:nvSpPr>
        <p:spPr/>
        <p:txBody>
          <a:bodyPr/>
          <a:lstStyle/>
          <a:p>
            <a:pPr algn="ctr"/>
            <a:r>
              <a:rPr lang="en-US" dirty="0"/>
              <a:t>Thank you for filling out the questionnaire! </a:t>
            </a:r>
            <a:endParaRPr lang="cs-CZ" dirty="0"/>
          </a:p>
        </p:txBody>
      </p:sp>
      <p:sp>
        <p:nvSpPr>
          <p:cNvPr id="5" name="Zástupný symbol pro obsah 4">
            <a:extLst>
              <a:ext uri="{FF2B5EF4-FFF2-40B4-BE49-F238E27FC236}">
                <a16:creationId xmlns:a16="http://schemas.microsoft.com/office/drawing/2014/main" xmlns="" id="{D1B02688-3B9D-4E26-B3D8-2855D0F76DC7}"/>
              </a:ext>
            </a:extLst>
          </p:cNvPr>
          <p:cNvSpPr>
            <a:spLocks noGrp="1"/>
          </p:cNvSpPr>
          <p:nvPr>
            <p:ph idx="1"/>
          </p:nvPr>
        </p:nvSpPr>
        <p:spPr/>
        <p:txBody>
          <a:bodyPr/>
          <a:lstStyle/>
          <a:p>
            <a:r>
              <a:rPr lang="en-US" b="1" dirty="0"/>
              <a:t>The questionnaire was addressed to:</a:t>
            </a:r>
            <a:endParaRPr lang="cs-CZ" b="1" dirty="0"/>
          </a:p>
          <a:p>
            <a:pPr marL="72000" indent="0">
              <a:buNone/>
            </a:pPr>
            <a:endParaRPr lang="en-US" b="1" dirty="0"/>
          </a:p>
          <a:p>
            <a:r>
              <a:rPr lang="en-US" dirty="0"/>
              <a:t>211 researches and lecturers </a:t>
            </a:r>
            <a:r>
              <a:rPr lang="cs-CZ" dirty="0"/>
              <a:t>………</a:t>
            </a:r>
            <a:r>
              <a:rPr lang="en-US" dirty="0"/>
              <a:t> </a:t>
            </a:r>
            <a:r>
              <a:rPr lang="cs-CZ" dirty="0"/>
              <a:t> </a:t>
            </a:r>
            <a:r>
              <a:rPr lang="cs-CZ" dirty="0" err="1"/>
              <a:t>returnability</a:t>
            </a:r>
            <a:r>
              <a:rPr lang="cs-CZ" dirty="0"/>
              <a:t>……….…</a:t>
            </a:r>
            <a:r>
              <a:rPr lang="en-US" dirty="0"/>
              <a:t> 49,8%</a:t>
            </a:r>
          </a:p>
          <a:p>
            <a:r>
              <a:rPr lang="en-US" dirty="0"/>
              <a:t>168 Ph.D. students</a:t>
            </a:r>
            <a:r>
              <a:rPr lang="cs-CZ" dirty="0"/>
              <a:t>………………….... </a:t>
            </a:r>
            <a:r>
              <a:rPr lang="cs-CZ" dirty="0" err="1"/>
              <a:t>returnability</a:t>
            </a:r>
            <a:r>
              <a:rPr lang="cs-CZ" dirty="0"/>
              <a:t>………… 10,1%</a:t>
            </a:r>
            <a:endParaRPr lang="en-US" dirty="0"/>
          </a:p>
          <a:p>
            <a:r>
              <a:rPr lang="en-US" dirty="0"/>
              <a:t>91 administration employees</a:t>
            </a:r>
            <a:r>
              <a:rPr lang="cs-CZ" dirty="0"/>
              <a:t>………... </a:t>
            </a:r>
            <a:r>
              <a:rPr lang="cs-CZ" dirty="0" err="1"/>
              <a:t>returnability</a:t>
            </a:r>
            <a:r>
              <a:rPr lang="cs-CZ" dirty="0"/>
              <a:t>…………. 70,3%</a:t>
            </a:r>
            <a:endParaRPr lang="en-US" dirty="0"/>
          </a:p>
          <a:p>
            <a:pPr marL="72000" indent="0">
              <a:buNone/>
            </a:pPr>
            <a:r>
              <a:rPr lang="en-US" dirty="0"/>
              <a:t/>
            </a:r>
            <a:br>
              <a:rPr lang="en-US" dirty="0"/>
            </a:br>
            <a:endParaRPr lang="cs-CZ" b="1"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7300EEDB-3C8C-4359-832A-C6A61DCFD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2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5F805956-D0FC-4BBC-AF8E-C7390BF576BD}"/>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E898B40C-7B82-408E-B62F-B44325207D3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xmlns="" id="{C73BA7F7-B97E-4ED6-A937-21C86CBACB7B}"/>
              </a:ext>
            </a:extLst>
          </p:cNvPr>
          <p:cNvSpPr>
            <a:spLocks noGrp="1"/>
          </p:cNvSpPr>
          <p:nvPr>
            <p:ph type="title"/>
          </p:nvPr>
        </p:nvSpPr>
        <p:spPr/>
        <p:txBody>
          <a:bodyPr/>
          <a:lstStyle/>
          <a:p>
            <a:r>
              <a:rPr lang="cs-CZ" dirty="0" err="1"/>
              <a:t>Implemented</a:t>
            </a:r>
            <a:r>
              <a:rPr lang="cs-CZ" dirty="0"/>
              <a:t> </a:t>
            </a:r>
            <a:r>
              <a:rPr lang="cs-CZ" dirty="0" err="1"/>
              <a:t>steps</a:t>
            </a:r>
            <a:r>
              <a:rPr lang="cs-CZ" dirty="0"/>
              <a:t> to the HR Award</a:t>
            </a:r>
          </a:p>
        </p:txBody>
      </p:sp>
      <p:sp>
        <p:nvSpPr>
          <p:cNvPr id="5" name="Zástupný symbol pro obsah 4">
            <a:extLst>
              <a:ext uri="{FF2B5EF4-FFF2-40B4-BE49-F238E27FC236}">
                <a16:creationId xmlns:a16="http://schemas.microsoft.com/office/drawing/2014/main" xmlns="" id="{490C2A71-555B-47A6-95B9-1E18496BAC57}"/>
              </a:ext>
            </a:extLst>
          </p:cNvPr>
          <p:cNvSpPr>
            <a:spLocks noGrp="1"/>
          </p:cNvSpPr>
          <p:nvPr>
            <p:ph idx="1"/>
          </p:nvPr>
        </p:nvSpPr>
        <p:spPr>
          <a:xfrm>
            <a:off x="720000" y="1482198"/>
            <a:ext cx="10753200" cy="4304878"/>
          </a:xfrm>
        </p:spPr>
        <p:txBody>
          <a:bodyPr/>
          <a:lstStyle/>
          <a:p>
            <a:r>
              <a:rPr lang="en-US" sz="2000" dirty="0"/>
              <a:t>12/2019 - Endorsement of the Charter and Code</a:t>
            </a:r>
          </a:p>
          <a:p>
            <a:r>
              <a:rPr lang="en-US" sz="2000" dirty="0"/>
              <a:t>12/2019 - employee meeting and HR Award presentation</a:t>
            </a:r>
          </a:p>
          <a:p>
            <a:r>
              <a:rPr lang="en-US" sz="2000" dirty="0"/>
              <a:t>2/2020 - the questionnaire for researchers</a:t>
            </a:r>
          </a:p>
          <a:p>
            <a:r>
              <a:rPr lang="en-US" sz="2000" dirty="0"/>
              <a:t>3/2020 - the questionnaire for administration and technical employees</a:t>
            </a:r>
          </a:p>
          <a:p>
            <a:r>
              <a:rPr lang="en-US" sz="2000" dirty="0"/>
              <a:t>5-6/2020 - presentation of first GAP analysis outputs at the steering committee meeting</a:t>
            </a:r>
          </a:p>
          <a:p>
            <a:r>
              <a:rPr lang="en-US" sz="2000" dirty="0"/>
              <a:t>6/2020 - GAP analysis processing </a:t>
            </a:r>
          </a:p>
          <a:p>
            <a:r>
              <a:rPr lang="en-US" sz="2000" dirty="0"/>
              <a:t>8/2020 -  Initial Action Plan Design and OTM-R</a:t>
            </a:r>
          </a:p>
          <a:p>
            <a:r>
              <a:rPr lang="en-US" sz="2000" dirty="0"/>
              <a:t>8-9/2020 - meetings of focus groups</a:t>
            </a:r>
          </a:p>
          <a:p>
            <a:r>
              <a:rPr lang="en-US" sz="2000" dirty="0"/>
              <a:t>10/2020 - presentation of results to faculty employees</a:t>
            </a:r>
          </a:p>
        </p:txBody>
      </p:sp>
      <p:pic>
        <p:nvPicPr>
          <p:cNvPr id="8" name="Zástupný symbol pro obsah 7">
            <a:extLst>
              <a:ext uri="{FF2B5EF4-FFF2-40B4-BE49-F238E27FC236}">
                <a16:creationId xmlns:a16="http://schemas.microsoft.com/office/drawing/2014/main" xmlns="" id="{B349A18C-29C9-4B4F-934F-7B5BA4CB4DD9}"/>
              </a:ext>
            </a:extLst>
          </p:cNvPr>
          <p:cNvPicPr>
            <a:picLocks noChangeAspect="1"/>
          </p:cNvPicPr>
          <p:nvPr/>
        </p:nvPicPr>
        <p:blipFill>
          <a:blip r:embed="rId3"/>
          <a:stretch>
            <a:fillRect/>
          </a:stretch>
        </p:blipFill>
        <p:spPr>
          <a:xfrm>
            <a:off x="9930372" y="720000"/>
            <a:ext cx="1777848" cy="2500872"/>
          </a:xfrm>
          <a:prstGeom prst="rect">
            <a:avLst/>
          </a:prstGeom>
        </p:spPr>
      </p:pic>
      <p:sp>
        <p:nvSpPr>
          <p:cNvPr id="7" name="Rectangle 1">
            <a:extLst>
              <a:ext uri="{FF2B5EF4-FFF2-40B4-BE49-F238E27FC236}">
                <a16:creationId xmlns:a16="http://schemas.microsoft.com/office/drawing/2014/main" xmlns="" id="{F7E7C079-4ABD-4D13-8241-F8CE4FF6C779}"/>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9" name="Picture 2" descr="https://cdn.muni.cz/media/3251577/logolink_op_vvv_hor_barva_eng.jpg?mode=crop&amp;center=0.5,0.5&amp;rnd=132429235520000000&amp;width=575">
            <a:extLst>
              <a:ext uri="{FF2B5EF4-FFF2-40B4-BE49-F238E27FC236}">
                <a16:creationId xmlns:a16="http://schemas.microsoft.com/office/drawing/2014/main" xmlns="" id="{6BF1E834-5738-429F-BE24-1C8EB5749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5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D24C67E1-37AE-45CB-93E4-B33E21BE2F94}"/>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4E362CE7-34FE-4D94-AD41-CA6DB3AC42B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xmlns="" id="{C5D54AC5-128B-4296-8577-816B728AE158}"/>
              </a:ext>
            </a:extLst>
          </p:cNvPr>
          <p:cNvSpPr>
            <a:spLocks noGrp="1"/>
          </p:cNvSpPr>
          <p:nvPr>
            <p:ph type="title"/>
          </p:nvPr>
        </p:nvSpPr>
        <p:spPr/>
        <p:txBody>
          <a:bodyPr/>
          <a:lstStyle/>
          <a:p>
            <a:pPr algn="ctr"/>
            <a:r>
              <a:rPr lang="cs-CZ" dirty="0"/>
              <a:t> The </a:t>
            </a:r>
            <a:r>
              <a:rPr lang="cs-CZ" dirty="0" err="1"/>
              <a:t>Working</a:t>
            </a:r>
            <a:r>
              <a:rPr lang="cs-CZ" dirty="0"/>
              <a:t> Group and </a:t>
            </a:r>
            <a:r>
              <a:rPr lang="cs-CZ" dirty="0" err="1"/>
              <a:t>Focus</a:t>
            </a:r>
            <a:r>
              <a:rPr lang="cs-CZ" dirty="0"/>
              <a:t> </a:t>
            </a:r>
            <a:r>
              <a:rPr lang="cs-CZ" dirty="0" err="1"/>
              <a:t>Groups</a:t>
            </a:r>
            <a:endParaRPr lang="cs-CZ" dirty="0"/>
          </a:p>
        </p:txBody>
      </p:sp>
      <p:sp>
        <p:nvSpPr>
          <p:cNvPr id="5" name="Zástupný symbol pro obsah 4">
            <a:extLst>
              <a:ext uri="{FF2B5EF4-FFF2-40B4-BE49-F238E27FC236}">
                <a16:creationId xmlns:a16="http://schemas.microsoft.com/office/drawing/2014/main" xmlns="" id="{DBE6CDD1-513C-4688-8979-8F209343D3A3}"/>
              </a:ext>
            </a:extLst>
          </p:cNvPr>
          <p:cNvSpPr>
            <a:spLocks noGrp="1"/>
          </p:cNvSpPr>
          <p:nvPr>
            <p:ph idx="1"/>
          </p:nvPr>
        </p:nvSpPr>
        <p:spPr>
          <a:xfrm>
            <a:off x="710566" y="1391828"/>
            <a:ext cx="10753200" cy="4635591"/>
          </a:xfrm>
        </p:spPr>
        <p:txBody>
          <a:bodyPr/>
          <a:lstStyle/>
          <a:p>
            <a:pPr marL="72000" indent="0">
              <a:buNone/>
            </a:pPr>
            <a:r>
              <a:rPr lang="en-GB" sz="1600" b="1" dirty="0"/>
              <a:t>The Working Group</a:t>
            </a:r>
            <a:r>
              <a:rPr lang="en-GB" sz="1600" dirty="0"/>
              <a:t> cooperated on the creation of the GAP analysis, the Action Plan and the OTM-R document.</a:t>
            </a:r>
            <a:endParaRPr lang="cs-CZ" sz="1600" dirty="0"/>
          </a:p>
          <a:p>
            <a:pPr marL="72000" indent="0">
              <a:buNone/>
            </a:pPr>
            <a:endParaRPr lang="cs-CZ" sz="1600" b="1" dirty="0"/>
          </a:p>
          <a:p>
            <a:pPr marL="72000" indent="0">
              <a:buNone/>
            </a:pPr>
            <a:r>
              <a:rPr lang="en-GB" sz="1600" b="1" dirty="0"/>
              <a:t>Focus </a:t>
            </a:r>
            <a:r>
              <a:rPr lang="cs-CZ" sz="1600" b="1" dirty="0"/>
              <a:t>G</a:t>
            </a:r>
            <a:r>
              <a:rPr lang="en-GB" sz="1600" b="1" dirty="0" err="1"/>
              <a:t>roups</a:t>
            </a:r>
            <a:r>
              <a:rPr lang="en-GB" sz="1600" b="1" dirty="0"/>
              <a:t>: </a:t>
            </a:r>
            <a:endParaRPr lang="cs-CZ" sz="1600" dirty="0"/>
          </a:p>
          <a:p>
            <a:pPr marL="72000" indent="0">
              <a:buNone/>
            </a:pPr>
            <a:r>
              <a:rPr lang="en-GB" sz="1600" b="1" dirty="0"/>
              <a:t>PLUSES:</a:t>
            </a:r>
            <a:r>
              <a:rPr lang="en-GB" sz="1600" dirty="0"/>
              <a:t> the faculty is family-friendly, excellent cooperation with the Office for Research and Project Support, central library, informal babysitting, no difference between job opportunities for males and females, joint meetings of employees, individual motivating approach of senior employees – especially when reducing work loads, flexibility of working hours, each department is original and has its own specific features</a:t>
            </a:r>
            <a:endParaRPr lang="cs-CZ" sz="1600" dirty="0"/>
          </a:p>
          <a:p>
            <a:pPr marL="72000" indent="0">
              <a:buNone/>
            </a:pPr>
            <a:r>
              <a:rPr lang="en-GB" sz="1600" b="1" dirty="0"/>
              <a:t>MINUSES:</a:t>
            </a:r>
            <a:r>
              <a:rPr lang="en-GB" sz="1600" dirty="0"/>
              <a:t> unsystematic work with Ph.D. students, low support for pedagogical activities, high administrative burden, fears of returning after maternity leave – setting workloads, lack of internal projects for parents, low involvement of women in the Scientific Board, no faculty kindergarten, unclear rules about teaching and science, great pressure on scientific performance, low support for new employees, little money for proofreading, insufficient feedback from senior employees, low systematization of selection procedure, low remuneration for lecturers</a:t>
            </a:r>
            <a:endParaRPr lang="cs-CZ" sz="1600" dirty="0"/>
          </a:p>
          <a:p>
            <a:pPr marL="72000" indent="0">
              <a:buNone/>
            </a:pPr>
            <a:endParaRPr lang="cs-CZ" sz="17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918F8BC5-F2FF-4D47-BB1D-3F45715DA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a:extLst>
              <a:ext uri="{FF2B5EF4-FFF2-40B4-BE49-F238E27FC236}">
                <a16:creationId xmlns:a16="http://schemas.microsoft.com/office/drawing/2014/main" xmlns="" id="{EF98644C-A2C5-4090-8C79-84FBAEEEF640}"/>
              </a:ext>
            </a:extLst>
          </p:cNvPr>
          <p:cNvSpPr>
            <a:spLocks noGrp="1"/>
          </p:cNvSpPr>
          <p:nvPr>
            <p:ph idx="1"/>
          </p:nvPr>
        </p:nvSpPr>
        <p:spPr/>
        <p:txBody>
          <a:bodyPr/>
          <a:lstStyle/>
          <a:p>
            <a:pPr marL="72000" indent="0">
              <a:buNone/>
            </a:pPr>
            <a:endParaRPr lang="cs-CZ" dirty="0"/>
          </a:p>
          <a:p>
            <a:pPr marL="72000" indent="0">
              <a:buNone/>
            </a:pPr>
            <a:endParaRPr lang="cs-CZ" dirty="0"/>
          </a:p>
          <a:p>
            <a:pPr marL="72000" indent="0">
              <a:buNone/>
            </a:pPr>
            <a:r>
              <a:rPr lang="cs-CZ" sz="4400" dirty="0"/>
              <a:t>                      </a:t>
            </a:r>
            <a:r>
              <a:rPr lang="cs-CZ" sz="3500" b="1" dirty="0">
                <a:solidFill>
                  <a:schemeClr val="accent1">
                    <a:lumMod val="50000"/>
                  </a:schemeClr>
                </a:solidFill>
              </a:rPr>
              <a:t>HR </a:t>
            </a:r>
            <a:r>
              <a:rPr lang="cs-CZ" sz="3500" b="1" dirty="0" err="1">
                <a:solidFill>
                  <a:schemeClr val="accent1">
                    <a:lumMod val="50000"/>
                  </a:schemeClr>
                </a:solidFill>
              </a:rPr>
              <a:t>Award</a:t>
            </a:r>
            <a:r>
              <a:rPr lang="cs-CZ" sz="3500" b="1" dirty="0">
                <a:solidFill>
                  <a:schemeClr val="accent1">
                    <a:lumMod val="50000"/>
                  </a:schemeClr>
                </a:solidFill>
              </a:rPr>
              <a:t> </a:t>
            </a:r>
          </a:p>
        </p:txBody>
      </p:sp>
      <p:sp>
        <p:nvSpPr>
          <p:cNvPr id="2" name="Zástupný symbol pro zápatí 1">
            <a:extLst>
              <a:ext uri="{FF2B5EF4-FFF2-40B4-BE49-F238E27FC236}">
                <a16:creationId xmlns:a16="http://schemas.microsoft.com/office/drawing/2014/main" xmlns="" id="{8DE1FDA1-736F-43A2-B2E9-BD4C6AB08DAC}"/>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01DC4D27-3A57-43EA-92EE-84F929D3E3EE}"/>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xmlns="" id="{E24D333B-7040-483C-8B95-2EB378FDF550}"/>
              </a:ext>
            </a:extLst>
          </p:cNvPr>
          <p:cNvSpPr>
            <a:spLocks noGrp="1"/>
          </p:cNvSpPr>
          <p:nvPr>
            <p:ph type="title"/>
          </p:nvPr>
        </p:nvSpPr>
        <p:spPr/>
        <p:txBody>
          <a:bodyPr/>
          <a:lstStyle/>
          <a:p>
            <a:r>
              <a:rPr lang="en-US" dirty="0"/>
              <a:t>What areas are covered by HR Award?</a:t>
            </a:r>
          </a:p>
        </p:txBody>
      </p:sp>
      <p:sp>
        <p:nvSpPr>
          <p:cNvPr id="7" name="Šipka: dolů 6">
            <a:extLst>
              <a:ext uri="{FF2B5EF4-FFF2-40B4-BE49-F238E27FC236}">
                <a16:creationId xmlns:a16="http://schemas.microsoft.com/office/drawing/2014/main" xmlns="" id="{36F88CBF-4F36-47AF-81B6-C6688E6E57DE}"/>
              </a:ext>
            </a:extLst>
          </p:cNvPr>
          <p:cNvSpPr/>
          <p:nvPr/>
        </p:nvSpPr>
        <p:spPr bwMode="auto">
          <a:xfrm>
            <a:off x="4076897" y="1396297"/>
            <a:ext cx="2927910" cy="1828567"/>
          </a:xfrm>
          <a:prstGeom prst="downArrow">
            <a:avLst/>
          </a:prstGeom>
          <a:solidFill>
            <a:schemeClr val="bg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Ethical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and</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mn-lt"/>
              </a:rPr>
              <a:t>professional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aspects</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latin typeface="+mn-lt"/>
              </a:rPr>
              <a:t>   </a:t>
            </a:r>
            <a:endParaRPr kumimoji="0" lang="en-US" sz="2000" b="0" i="0" u="none" strike="noStrike" cap="none" normalizeH="0" baseline="0" dirty="0">
              <a:ln>
                <a:noFill/>
              </a:ln>
              <a:solidFill>
                <a:schemeClr val="tx1"/>
              </a:solidFill>
              <a:effectLst/>
              <a:latin typeface="Tahoma" pitchFamily="34" charset="0"/>
            </a:endParaRPr>
          </a:p>
        </p:txBody>
      </p:sp>
      <p:sp>
        <p:nvSpPr>
          <p:cNvPr id="8" name="Šipka: dolů 7">
            <a:extLst>
              <a:ext uri="{FF2B5EF4-FFF2-40B4-BE49-F238E27FC236}">
                <a16:creationId xmlns:a16="http://schemas.microsoft.com/office/drawing/2014/main" xmlns="" id="{8F8B1B37-4C9C-42CA-9E5E-54A68A221A19}"/>
              </a:ext>
            </a:extLst>
          </p:cNvPr>
          <p:cNvSpPr/>
          <p:nvPr/>
        </p:nvSpPr>
        <p:spPr bwMode="auto">
          <a:xfrm rot="5400000">
            <a:off x="6225558" y="2550027"/>
            <a:ext cx="2544884" cy="2164239"/>
          </a:xfrm>
          <a:prstGeom prst="down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vert270"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Recruitment</a:t>
            </a:r>
            <a:endParaRPr kumimoji="0" lang="cs-CZ" sz="2000" b="0" i="0" u="none" strike="noStrike" cap="none" normalizeH="0" baseline="0" dirty="0">
              <a:ln>
                <a:noFill/>
              </a:ln>
              <a:solidFill>
                <a:schemeClr val="tx1"/>
              </a:solidFill>
              <a:effectLst/>
              <a:latin typeface="Tahoma" pitchFamily="34" charset="0"/>
            </a:endParaRPr>
          </a:p>
        </p:txBody>
      </p:sp>
      <p:sp>
        <p:nvSpPr>
          <p:cNvPr id="10" name="Šipka: dolů 9">
            <a:extLst>
              <a:ext uri="{FF2B5EF4-FFF2-40B4-BE49-F238E27FC236}">
                <a16:creationId xmlns:a16="http://schemas.microsoft.com/office/drawing/2014/main" xmlns="" id="{E4205C5F-F4D1-4BED-935A-6789395F34E1}"/>
              </a:ext>
            </a:extLst>
          </p:cNvPr>
          <p:cNvSpPr/>
          <p:nvPr/>
        </p:nvSpPr>
        <p:spPr bwMode="auto">
          <a:xfrm rot="16200000">
            <a:off x="1888224" y="2689312"/>
            <a:ext cx="2544884" cy="1832460"/>
          </a:xfrm>
          <a:prstGeom prst="downArrow">
            <a:avLst/>
          </a:prstGeom>
          <a:solidFill>
            <a:srgbClr val="4BC8FF"/>
          </a:solidFill>
          <a:ln w="9525" cap="flat" cmpd="sng" algn="ctr">
            <a:solidFill>
              <a:schemeClr val="tx1"/>
            </a:solidFill>
            <a:prstDash val="solid"/>
            <a:miter lim="800000"/>
            <a:headEnd type="none" w="med" len="med"/>
            <a:tailEnd type="none" w="med" len="med"/>
          </a:ln>
          <a:effectLst/>
        </p:spPr>
        <p:txBody>
          <a:bodyPr vert="vert"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cs-CZ" sz="2000" dirty="0"/>
          </a:p>
          <a:p>
            <a:pPr marL="0" marR="0" indent="0" algn="l" defTabSz="914400" rtl="0" eaLnBrk="1" fontAlgn="base" latinLnBrk="0" hangingPunct="1">
              <a:lnSpc>
                <a:spcPct val="100000"/>
              </a:lnSpc>
              <a:spcBef>
                <a:spcPct val="0"/>
              </a:spcBef>
              <a:spcAft>
                <a:spcPct val="0"/>
              </a:spcAft>
              <a:buClrTx/>
              <a:buSzTx/>
              <a:buFontTx/>
              <a:buNone/>
              <a:tabLst/>
            </a:pPr>
            <a:r>
              <a:rPr lang="cs-CZ" sz="2000" dirty="0" err="1"/>
              <a:t>Education</a:t>
            </a:r>
            <a:r>
              <a:rPr lang="cs-CZ" sz="2000" dirty="0"/>
              <a:t> and</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training</a:t>
            </a:r>
            <a:endParaRPr kumimoji="0" lang="cs-CZ" sz="2000" b="0" i="0" u="none" strike="noStrike" cap="none" normalizeH="0" baseline="0" dirty="0">
              <a:ln>
                <a:noFill/>
              </a:ln>
              <a:solidFill>
                <a:schemeClr val="tx1"/>
              </a:solidFill>
              <a:effectLst/>
              <a:latin typeface="Tahoma" pitchFamily="34" charset="0"/>
            </a:endParaRPr>
          </a:p>
        </p:txBody>
      </p:sp>
      <p:sp>
        <p:nvSpPr>
          <p:cNvPr id="15" name="Šipka: doprava 14">
            <a:extLst>
              <a:ext uri="{FF2B5EF4-FFF2-40B4-BE49-F238E27FC236}">
                <a16:creationId xmlns:a16="http://schemas.microsoft.com/office/drawing/2014/main" xmlns="" id="{121994E6-8243-4E5A-94B3-98F3950DDDB5}"/>
              </a:ext>
            </a:extLst>
          </p:cNvPr>
          <p:cNvSpPr/>
          <p:nvPr/>
        </p:nvSpPr>
        <p:spPr bwMode="auto">
          <a:xfrm rot="16200000">
            <a:off x="4329309" y="3926471"/>
            <a:ext cx="1948822" cy="2453643"/>
          </a:xfrm>
          <a:prstGeom prst="rightArrow">
            <a:avLst>
              <a:gd name="adj1" fmla="val 50000"/>
              <a:gd name="adj2" fmla="val 43951"/>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vert="vert"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Working</a:t>
            </a:r>
            <a:endParaRPr kumimoji="0" lang="cs-CZ" sz="20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cs-CZ" sz="2000" dirty="0" err="1"/>
              <a:t>conditions</a:t>
            </a:r>
            <a:endParaRPr lang="cs-CZ" sz="2000" dirty="0"/>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ahoma" pitchFamily="34" charset="0"/>
              </a:rPr>
              <a:t>and </a:t>
            </a:r>
            <a:r>
              <a:rPr kumimoji="0" lang="cs-CZ" sz="2000" b="0" i="0" u="none" strike="noStrike" cap="none" normalizeH="0" baseline="0" dirty="0" err="1">
                <a:ln>
                  <a:noFill/>
                </a:ln>
                <a:solidFill>
                  <a:schemeClr val="tx1"/>
                </a:solidFill>
                <a:effectLst/>
                <a:latin typeface="Tahoma" pitchFamily="34" charset="0"/>
              </a:rPr>
              <a:t>social</a:t>
            </a:r>
            <a:endParaRPr kumimoji="0" lang="cs-CZ" sz="20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cs-CZ" sz="2000" dirty="0" err="1"/>
              <a:t>security</a:t>
            </a:r>
            <a:endParaRPr kumimoji="0" lang="cs-CZ" sz="2000" b="0" i="0" u="none" strike="noStrike" cap="none" normalizeH="0" baseline="0" dirty="0">
              <a:ln>
                <a:noFill/>
              </a:ln>
              <a:solidFill>
                <a:schemeClr val="tx1"/>
              </a:solidFill>
              <a:effectLst/>
              <a:latin typeface="Tahoma" pitchFamily="34" charset="0"/>
            </a:endParaRPr>
          </a:p>
        </p:txBody>
      </p:sp>
      <p:pic>
        <p:nvPicPr>
          <p:cNvPr id="11" name="Picture 2" descr="https://cdn.muni.cz/media/3251577/logolink_op_vvv_hor_barva_eng.jpg?mode=crop&amp;center=0.5,0.5&amp;rnd=132429235520000000&amp;width=575">
            <a:extLst>
              <a:ext uri="{FF2B5EF4-FFF2-40B4-BE49-F238E27FC236}">
                <a16:creationId xmlns:a16="http://schemas.microsoft.com/office/drawing/2014/main" xmlns="" id="{D25CD29C-4817-4B64-ADD7-B4A134145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251" y="6142882"/>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EE84FD1A-BAAE-4E5B-B4A4-3E7C933390CF}"/>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E066E44A-FEE2-4BEF-9DCF-B8B468441559}"/>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xmlns="" id="{FACEC9CE-EC40-4247-A5E2-185E990FA0A5}"/>
              </a:ext>
            </a:extLst>
          </p:cNvPr>
          <p:cNvSpPr>
            <a:spLocks noGrp="1"/>
          </p:cNvSpPr>
          <p:nvPr>
            <p:ph type="title"/>
          </p:nvPr>
        </p:nvSpPr>
        <p:spPr>
          <a:xfrm>
            <a:off x="720000" y="720000"/>
            <a:ext cx="10877640" cy="451576"/>
          </a:xfrm>
        </p:spPr>
        <p:txBody>
          <a:bodyPr/>
          <a:lstStyle/>
          <a:p>
            <a:r>
              <a:rPr lang="en-GB" sz="3000" dirty="0"/>
              <a:t>Ethical and professional principles – weaknesses of FSS</a:t>
            </a:r>
            <a:r>
              <a:rPr lang="cs-CZ" dirty="0"/>
              <a:t/>
            </a:r>
            <a:br>
              <a:rPr lang="cs-CZ" dirty="0"/>
            </a:br>
            <a:endParaRPr lang="cs-CZ" dirty="0"/>
          </a:p>
        </p:txBody>
      </p:sp>
      <p:sp>
        <p:nvSpPr>
          <p:cNvPr id="7" name="Zástupný symbol pro obsah 6">
            <a:extLst>
              <a:ext uri="{FF2B5EF4-FFF2-40B4-BE49-F238E27FC236}">
                <a16:creationId xmlns:a16="http://schemas.microsoft.com/office/drawing/2014/main" xmlns="" id="{747290AB-46C5-44B7-8C9C-A7B7F0C3921B}"/>
              </a:ext>
            </a:extLst>
          </p:cNvPr>
          <p:cNvSpPr>
            <a:spLocks noGrp="1"/>
          </p:cNvSpPr>
          <p:nvPr>
            <p:ph idx="1"/>
          </p:nvPr>
        </p:nvSpPr>
        <p:spPr>
          <a:xfrm>
            <a:off x="715123" y="1599482"/>
            <a:ext cx="10672500" cy="4391667"/>
          </a:xfrm>
        </p:spPr>
        <p:txBody>
          <a:bodyPr/>
          <a:lstStyle/>
          <a:p>
            <a:pPr lvl="0"/>
            <a:r>
              <a:rPr lang="en-GB" sz="1400" dirty="0"/>
              <a:t>All documents are not available in English.</a:t>
            </a:r>
            <a:endParaRPr lang="cs-CZ" sz="1400" dirty="0"/>
          </a:p>
          <a:p>
            <a:pPr lvl="0"/>
            <a:r>
              <a:rPr lang="en-GB" sz="1400" dirty="0"/>
              <a:t>There is no system for training employees in the areas of ethical principles in research, intellectual property, handling personal data and the security of data use and storage, and other legal areas related to science and research.</a:t>
            </a:r>
            <a:endParaRPr lang="cs-CZ" sz="1400" dirty="0"/>
          </a:p>
          <a:p>
            <a:pPr lvl="0"/>
            <a:r>
              <a:rPr lang="en-GB" sz="1400" dirty="0"/>
              <a:t>There are no clear rules for approving research at FSS.</a:t>
            </a:r>
            <a:endParaRPr lang="cs-CZ" sz="1400" dirty="0"/>
          </a:p>
          <a:p>
            <a:pPr lvl="0"/>
            <a:r>
              <a:rPr lang="en-GB" sz="1400" dirty="0"/>
              <a:t>There is a lack of structured information and training related to project administration and strategic goals at the university and faculty level.</a:t>
            </a:r>
            <a:endParaRPr lang="cs-CZ" sz="1400" dirty="0"/>
          </a:p>
          <a:p>
            <a:pPr lvl="0"/>
            <a:r>
              <a:rPr lang="en-GB" sz="1400" dirty="0"/>
              <a:t>There is no comprehensive, easily navigable portal for searching for information.</a:t>
            </a:r>
            <a:endParaRPr lang="cs-CZ" sz="1400" dirty="0"/>
          </a:p>
          <a:p>
            <a:pPr lvl="0"/>
            <a:r>
              <a:rPr lang="en-GB" sz="1400" dirty="0"/>
              <a:t>There is a lack of a faculty strategy aimed at supporting the popularization of science and research, or the promotion of scientific research.</a:t>
            </a:r>
            <a:endParaRPr lang="cs-CZ" sz="1400" dirty="0"/>
          </a:p>
          <a:p>
            <a:pPr lvl="0"/>
            <a:r>
              <a:rPr lang="en-GB" sz="1400" dirty="0"/>
              <a:t>Little acquaintance of researchers with MU services, e.g. TTO MU, CERPEK MU, Centre for Language Education MU…</a:t>
            </a:r>
            <a:endParaRPr lang="cs-CZ" sz="1400" dirty="0"/>
          </a:p>
          <a:p>
            <a:pPr lvl="0"/>
            <a:r>
              <a:rPr lang="en-GB" sz="1400" dirty="0"/>
              <a:t>Insufficient support for employees with parental and caring responsibilities.</a:t>
            </a:r>
            <a:endParaRPr lang="cs-CZ" sz="1400" dirty="0"/>
          </a:p>
          <a:p>
            <a:pPr lvl="0"/>
            <a:r>
              <a:rPr lang="en-GB" sz="1400" dirty="0"/>
              <a:t>Employee evaluation – there is no system for administrative employees; there is no link to the further education of employees.</a:t>
            </a:r>
            <a:endParaRPr lang="cs-CZ" sz="1400" dirty="0"/>
          </a:p>
          <a:p>
            <a:pPr lvl="0"/>
            <a:r>
              <a:rPr lang="en-GB" sz="1400" dirty="0"/>
              <a:t>Strengthen the competencies of senior employees in relation to conducting evaluation interviews and giving feedback to employees.</a:t>
            </a:r>
            <a:endParaRPr lang="cs-CZ" sz="1400" dirty="0"/>
          </a:p>
        </p:txBody>
      </p:sp>
      <p:pic>
        <p:nvPicPr>
          <p:cNvPr id="8" name="Picture 2" descr="https://cdn.muni.cz/media/3251577/logolink_op_vvv_hor_barva_eng.jpg?mode=crop&amp;center=0.5,0.5&amp;rnd=132429235520000000&amp;width=575">
            <a:extLst>
              <a:ext uri="{FF2B5EF4-FFF2-40B4-BE49-F238E27FC236}">
                <a16:creationId xmlns:a16="http://schemas.microsoft.com/office/drawing/2014/main" xmlns="" id="{9DCE3B42-04D9-4A6E-A00E-27188281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0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EB691872-4A82-4718-905E-3C11C2FCF3A7}"/>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D13BC11C-539F-4A44-AFC7-90CEEF0F1A3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xmlns="" id="{D5FF7EA9-FD02-4866-B543-5DFB2D4F0737}"/>
              </a:ext>
            </a:extLst>
          </p:cNvPr>
          <p:cNvSpPr>
            <a:spLocks noGrp="1"/>
          </p:cNvSpPr>
          <p:nvPr>
            <p:ph type="title"/>
          </p:nvPr>
        </p:nvSpPr>
        <p:spPr/>
        <p:txBody>
          <a:bodyPr/>
          <a:lstStyle/>
          <a:p>
            <a:pPr algn="ctr"/>
            <a:r>
              <a:rPr lang="en-GB" dirty="0"/>
              <a:t>From the questionnaires...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BC7B7C7C-4A78-43CB-AAA9-677A157C02C0}"/>
              </a:ext>
            </a:extLst>
          </p:cNvPr>
          <p:cNvSpPr>
            <a:spLocks noGrp="1"/>
          </p:cNvSpPr>
          <p:nvPr>
            <p:ph idx="1"/>
          </p:nvPr>
        </p:nvSpPr>
        <p:spPr>
          <a:xfrm>
            <a:off x="720000" y="1471022"/>
            <a:ext cx="10753200" cy="4503058"/>
          </a:xfrm>
        </p:spPr>
        <p:txBody>
          <a:bodyPr/>
          <a:lstStyle/>
          <a:p>
            <a:pPr lvl="0"/>
            <a:r>
              <a:rPr lang="en-GB" sz="1400" i="1" dirty="0"/>
              <a:t>The available devices and technical equipment that the faculty offers to employees were assessed as satisfactory.</a:t>
            </a:r>
            <a:endParaRPr lang="cs-CZ" sz="1400" dirty="0"/>
          </a:p>
          <a:p>
            <a:pPr lvl="0"/>
            <a:r>
              <a:rPr lang="en-GB" sz="1400" i="1" dirty="0"/>
              <a:t>In particular, researchers lack the financial resources and appropriate collaborators for their research.</a:t>
            </a:r>
            <a:endParaRPr lang="cs-CZ" sz="1400" dirty="0"/>
          </a:p>
          <a:p>
            <a:pPr lvl="0"/>
            <a:r>
              <a:rPr lang="en-GB" sz="1400" i="1" dirty="0"/>
              <a:t>72% of researchers stated that research ethics is sufficiently provided for.</a:t>
            </a:r>
            <a:r>
              <a:rPr lang="en-GB" sz="1400" dirty="0"/>
              <a:t> </a:t>
            </a:r>
            <a:r>
              <a:rPr lang="en-GB" sz="1400" i="1" dirty="0"/>
              <a:t>11% of respondents do not consider provision for the ethical aspects of scientific work sufficient. 17% of respondents said they did not know or could not answer the question.</a:t>
            </a:r>
            <a:endParaRPr lang="cs-CZ" sz="1400" dirty="0"/>
          </a:p>
          <a:p>
            <a:pPr lvl="0"/>
            <a:r>
              <a:rPr lang="en-GB" sz="1400" i="1" dirty="0"/>
              <a:t>Insufficient acquaintance with strategic documents is reported by 52% of respondents to the FSS survey.</a:t>
            </a:r>
            <a:endParaRPr lang="cs-CZ" sz="1400" dirty="0"/>
          </a:p>
          <a:p>
            <a:pPr lvl="0"/>
            <a:r>
              <a:rPr lang="en-GB" sz="1400" i="1" dirty="0"/>
              <a:t>44% of employees stated that their knowledge of faculty procedures for project management and administration, processing of accounting documents, and other matters was insufficient.</a:t>
            </a:r>
            <a:endParaRPr lang="cs-CZ" sz="1400" dirty="0"/>
          </a:p>
          <a:p>
            <a:pPr lvl="0"/>
            <a:r>
              <a:rPr lang="en-GB" sz="1400" i="1" dirty="0"/>
              <a:t>Only 18% of respondents have experience with TTO MU.</a:t>
            </a:r>
            <a:endParaRPr lang="cs-CZ" sz="1400" dirty="0"/>
          </a:p>
          <a:p>
            <a:pPr lvl="0"/>
            <a:r>
              <a:rPr lang="en-GB" sz="1400" i="1" dirty="0"/>
              <a:t>Sufficient support from the faculty in the area of public dissemination or commercial use of their work was mentioned by 25% of researchers, 37% of respondents stated that they did not feel support (support was either somewhat or entirely lacking) and 38% of respondents stated that they could not assess this area. </a:t>
            </a:r>
            <a:endParaRPr lang="cs-CZ" sz="1400" dirty="0"/>
          </a:p>
          <a:p>
            <a:pPr lvl="0"/>
            <a:r>
              <a:rPr lang="en-GB" sz="1400" i="1" dirty="0"/>
              <a:t>20% of respondents stated that they had not been evaluated in the last three years within the periodic evaluation system.</a:t>
            </a:r>
            <a:endParaRPr lang="cs-CZ" sz="1400" dirty="0"/>
          </a:p>
          <a:p>
            <a:pPr lvl="0"/>
            <a:r>
              <a:rPr lang="en-GB" sz="1400" i="1" dirty="0"/>
              <a:t>A quarter of respondents stated that they were not provided with sufficient feedback during the evaluation.</a:t>
            </a:r>
            <a:endParaRPr lang="cs-CZ" sz="1400" dirty="0"/>
          </a:p>
          <a:p>
            <a:pPr lvl="0"/>
            <a:r>
              <a:rPr lang="en-GB" sz="1400" i="1" dirty="0"/>
              <a:t>Men and women do not differ in their assessment of the relevance of the rating system.</a:t>
            </a:r>
            <a:endParaRPr lang="cs-CZ" sz="1400" dirty="0"/>
          </a:p>
          <a:p>
            <a:endParaRPr lang="cs-CZ" sz="1400" dirty="0"/>
          </a:p>
        </p:txBody>
      </p:sp>
      <p:pic>
        <p:nvPicPr>
          <p:cNvPr id="6" name="Obrázek 5" descr="\\op.msmt.cz\DavWWWRoot\SiteCollectionDocuments\OPVVV\12_Publicita\Vizuální identita OP VVV - platná loga 2014-2020\02_Logolinky\a) logolink horizontální a vertikální čj barevný\EU OP VVV MSMT logo horizont CZ.jpg">
            <a:extLst>
              <a:ext uri="{FF2B5EF4-FFF2-40B4-BE49-F238E27FC236}">
                <a16:creationId xmlns:a16="http://schemas.microsoft.com/office/drawing/2014/main" xmlns="" id="{4D00B4BC-AE7C-49EE-91B6-877E029887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286" y="6138000"/>
            <a:ext cx="3465122" cy="725333"/>
          </a:xfrm>
          <a:prstGeom prst="rect">
            <a:avLst/>
          </a:prstGeom>
          <a:noFill/>
          <a:ln>
            <a:noFill/>
          </a:ln>
        </p:spPr>
      </p:pic>
    </p:spTree>
    <p:extLst>
      <p:ext uri="{BB962C8B-B14F-4D97-AF65-F5344CB8AC3E}">
        <p14:creationId xmlns:p14="http://schemas.microsoft.com/office/powerpoint/2010/main" val="135034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01EC6374-3D29-458A-AE1E-F35A9B46FDB2}"/>
              </a:ext>
            </a:extLst>
          </p:cNvPr>
          <p:cNvSpPr>
            <a:spLocks noGrp="1"/>
          </p:cNvSpPr>
          <p:nvPr>
            <p:ph type="ftr" sz="quarter" idx="10"/>
          </p:nvPr>
        </p:nvSpPr>
        <p:spPr/>
        <p:txBody>
          <a:bodyPr/>
          <a:lstStyle/>
          <a:p>
            <a:endParaRPr lang="cs-CZ" altLang="cs-CZ" dirty="0"/>
          </a:p>
          <a:p>
            <a:r>
              <a:rPr lang="en-US" altLang="cs-CZ" dirty="0"/>
              <a:t>Faculty employee meeting October 1, 2020</a:t>
            </a:r>
            <a:endParaRPr lang="cs-CZ" dirty="0"/>
          </a:p>
          <a:p>
            <a:endParaRPr lang="cs-CZ" dirty="0"/>
          </a:p>
        </p:txBody>
      </p:sp>
      <p:sp>
        <p:nvSpPr>
          <p:cNvPr id="3" name="Zástupný symbol pro číslo snímku 2">
            <a:extLst>
              <a:ext uri="{FF2B5EF4-FFF2-40B4-BE49-F238E27FC236}">
                <a16:creationId xmlns:a16="http://schemas.microsoft.com/office/drawing/2014/main" xmlns="" id="{2D8211E8-3580-44BC-8606-57FD43A7E6D4}"/>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xmlns="" id="{A5B7D819-AC3E-4FB7-9B7F-3CFD447B7063}"/>
              </a:ext>
            </a:extLst>
          </p:cNvPr>
          <p:cNvSpPr>
            <a:spLocks noGrp="1"/>
          </p:cNvSpPr>
          <p:nvPr>
            <p:ph type="title"/>
          </p:nvPr>
        </p:nvSpPr>
        <p:spPr>
          <a:xfrm>
            <a:off x="295835" y="720000"/>
            <a:ext cx="11896165" cy="451576"/>
          </a:xfrm>
        </p:spPr>
        <p:txBody>
          <a:bodyPr/>
          <a:lstStyle/>
          <a:p>
            <a:r>
              <a:rPr lang="en-GB" sz="2900" dirty="0"/>
              <a:t>Proposals for the AP regarding Ethical and Professional Principles:</a:t>
            </a:r>
            <a:r>
              <a:rPr lang="cs-CZ" dirty="0"/>
              <a:t/>
            </a:r>
            <a:br>
              <a:rPr lang="cs-CZ" dirty="0"/>
            </a:br>
            <a:endParaRPr lang="cs-CZ" dirty="0"/>
          </a:p>
        </p:txBody>
      </p:sp>
      <p:sp>
        <p:nvSpPr>
          <p:cNvPr id="5" name="Zástupný symbol pro obsah 4">
            <a:extLst>
              <a:ext uri="{FF2B5EF4-FFF2-40B4-BE49-F238E27FC236}">
                <a16:creationId xmlns:a16="http://schemas.microsoft.com/office/drawing/2014/main" xmlns="" id="{6AFF7455-0665-4399-885E-280236BF8AD0}"/>
              </a:ext>
            </a:extLst>
          </p:cNvPr>
          <p:cNvSpPr>
            <a:spLocks noGrp="1"/>
          </p:cNvSpPr>
          <p:nvPr>
            <p:ph idx="1"/>
          </p:nvPr>
        </p:nvSpPr>
        <p:spPr>
          <a:xfrm>
            <a:off x="719400" y="1592942"/>
            <a:ext cx="10753200" cy="4289698"/>
          </a:xfrm>
        </p:spPr>
        <p:txBody>
          <a:bodyPr/>
          <a:lstStyle/>
          <a:p>
            <a:pPr lvl="0"/>
            <a:r>
              <a:rPr lang="en-GB" sz="1300" b="1" dirty="0"/>
              <a:t>Internationalization:</a:t>
            </a:r>
            <a:endParaRPr lang="cs-CZ" sz="1300" dirty="0"/>
          </a:p>
          <a:p>
            <a:pPr lvl="0"/>
            <a:r>
              <a:rPr lang="en-GB" sz="1300" dirty="0"/>
              <a:t>Integration of foreign workers and more frequent use of the English language. Translation of all faculty documents (guidelines, regulations, websites and others), searching for language course options for academic and administrative employees.</a:t>
            </a:r>
            <a:endParaRPr lang="cs-CZ" sz="1300" dirty="0"/>
          </a:p>
          <a:p>
            <a:pPr lvl="0"/>
            <a:r>
              <a:rPr lang="en-GB" sz="1300" b="1" dirty="0"/>
              <a:t>Creating a system for educating employees:</a:t>
            </a:r>
            <a:endParaRPr lang="cs-CZ" sz="1300" dirty="0"/>
          </a:p>
          <a:p>
            <a:pPr lvl="0"/>
            <a:r>
              <a:rPr lang="en-GB" sz="1300" dirty="0"/>
              <a:t>Regularly acquaint employees with the ethical principles and standards of MU and FSS.</a:t>
            </a:r>
            <a:endParaRPr lang="cs-CZ" sz="1300" dirty="0"/>
          </a:p>
          <a:p>
            <a:pPr lvl="0"/>
            <a:r>
              <a:rPr lang="en-GB" sz="1300" dirty="0"/>
              <a:t>Acquaint employees with information about intellectual property, the ethical principles of research, GDPR, secure use of online storage, MU services, and work procedures for the effective financial management of projects.</a:t>
            </a:r>
            <a:endParaRPr lang="cs-CZ" sz="1300" dirty="0"/>
          </a:p>
          <a:p>
            <a:pPr lvl="0"/>
            <a:r>
              <a:rPr lang="en-GB" sz="1300" dirty="0"/>
              <a:t>Educate senior employees in managerial skills and management style.</a:t>
            </a:r>
            <a:endParaRPr lang="cs-CZ" sz="1300" dirty="0"/>
          </a:p>
          <a:p>
            <a:pPr lvl="0"/>
            <a:r>
              <a:rPr lang="en-GB" sz="1300" dirty="0"/>
              <a:t>Acquaint mentors, supervisors of doctoral students, and new employees with procedures at FSS.</a:t>
            </a:r>
            <a:endParaRPr lang="cs-CZ" sz="1300" dirty="0"/>
          </a:p>
          <a:p>
            <a:pPr lvl="0"/>
            <a:r>
              <a:rPr lang="en-GB" sz="1300" b="1" dirty="0"/>
              <a:t>Professionalize project management and administration.</a:t>
            </a:r>
            <a:endParaRPr lang="cs-CZ" sz="1300" dirty="0"/>
          </a:p>
          <a:p>
            <a:pPr lvl="0"/>
            <a:r>
              <a:rPr lang="en-GB" sz="1300" b="1" dirty="0"/>
              <a:t>Develop a "Package of Regulations":</a:t>
            </a:r>
            <a:endParaRPr lang="cs-CZ" sz="1300" dirty="0"/>
          </a:p>
          <a:p>
            <a:pPr lvl="0"/>
            <a:r>
              <a:rPr lang="en-GB" sz="1300" dirty="0"/>
              <a:t>Draw up all the legal foundations and workflow systems into one clear map on the faculty website, which will clearly link users to current information for solving specific issues.</a:t>
            </a:r>
            <a:endParaRPr lang="cs-CZ" sz="1300" dirty="0"/>
          </a:p>
          <a:p>
            <a:pPr lvl="0"/>
            <a:r>
              <a:rPr lang="en-GB" sz="1300" dirty="0"/>
              <a:t>Establish internal transparent procedures and rules for dealing with discrimination cases and a complaints system.</a:t>
            </a:r>
            <a:endParaRPr lang="cs-CZ" sz="1300" dirty="0"/>
          </a:p>
          <a:p>
            <a:pPr marL="72000" indent="0">
              <a:buNone/>
            </a:pPr>
            <a:endParaRPr lang="cs-CZ" sz="1300" dirty="0"/>
          </a:p>
        </p:txBody>
      </p:sp>
      <p:pic>
        <p:nvPicPr>
          <p:cNvPr id="7" name="Picture 2" descr="https://cdn.muni.cz/media/3251577/logolink_op_vvv_hor_barva_eng.jpg?mode=crop&amp;center=0.5,0.5&amp;rnd=132429235520000000&amp;width=575">
            <a:extLst>
              <a:ext uri="{FF2B5EF4-FFF2-40B4-BE49-F238E27FC236}">
                <a16:creationId xmlns:a16="http://schemas.microsoft.com/office/drawing/2014/main" xmlns="" id="{0CAAA40B-747B-4D2D-B416-BD9F44B1F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251" y="6138000"/>
            <a:ext cx="3099498" cy="68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340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FSS-CZ.potx" id="{18947633-106F-4B01-B355-8E448D25C37F}" vid="{08DC0416-1C28-44D6-9ED7-F38064DA5C1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prezentace-fss-cz (4)</Template>
  <TotalTime>1145</TotalTime>
  <Words>2614</Words>
  <Application>Microsoft Office PowerPoint</Application>
  <PresentationFormat>Širokoúhlá obrazovka</PresentationFormat>
  <Paragraphs>268</Paragraphs>
  <Slides>21</Slides>
  <Notes>19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Tahoma</vt:lpstr>
      <vt:lpstr>Wingdings</vt:lpstr>
      <vt:lpstr>Prezentace_MU_CZ</vt:lpstr>
      <vt:lpstr>HR Award Questionnaire Survey Outputs and Subsequent Steps</vt:lpstr>
      <vt:lpstr> WE GIVE OUR THANKS TO </vt:lpstr>
      <vt:lpstr>Thank you for filling out the questionnaire! </vt:lpstr>
      <vt:lpstr>Implemented steps to the HR Award</vt:lpstr>
      <vt:lpstr> The Working Group and Focus Groups</vt:lpstr>
      <vt:lpstr>What areas are covered by HR Award?</vt:lpstr>
      <vt:lpstr>Ethical and professional principles – weaknesses of FSS </vt:lpstr>
      <vt:lpstr>From the questionnaires... </vt:lpstr>
      <vt:lpstr>Proposals for the AP regarding Ethical and Professional Principles: </vt:lpstr>
      <vt:lpstr>Recruitment and selection of employees – weaknesses of FSS </vt:lpstr>
      <vt:lpstr>From the questionnaires... </vt:lpstr>
      <vt:lpstr>Proposals for the Recruitment and Selection Action Plan </vt:lpstr>
      <vt:lpstr>Working conditions – weaknesses of FSS </vt:lpstr>
      <vt:lpstr>From the questionnaires... </vt:lpstr>
      <vt:lpstr>From the questionnaires... </vt:lpstr>
      <vt:lpstr>Proposals for the AP regarding working conditions </vt:lpstr>
      <vt:lpstr>Development and training – weaknesses of FSS </vt:lpstr>
      <vt:lpstr>From the questionnaires... </vt:lpstr>
      <vt:lpstr>Proposals for the AP regarding development and training </vt:lpstr>
      <vt:lpstr> Up-to-date information about HR Award:</vt:lpstr>
      <vt:lpstr> 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Gabriela Vybíralová</dc:creator>
  <cp:lastModifiedBy>Gabriela</cp:lastModifiedBy>
  <cp:revision>98</cp:revision>
  <cp:lastPrinted>2020-09-29T07:34:57Z</cp:lastPrinted>
  <dcterms:created xsi:type="dcterms:W3CDTF">2020-03-02T12:57:47Z</dcterms:created>
  <dcterms:modified xsi:type="dcterms:W3CDTF">2020-10-26T11:06:40Z</dcterms:modified>
</cp:coreProperties>
</file>