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7" r:id="rId5"/>
    <p:sldId id="267" r:id="rId6"/>
    <p:sldId id="268" r:id="rId7"/>
    <p:sldId id="290" r:id="rId8"/>
    <p:sldId id="265" r:id="rId9"/>
    <p:sldId id="266" r:id="rId10"/>
    <p:sldId id="272" r:id="rId11"/>
    <p:sldId id="269" r:id="rId12"/>
    <p:sldId id="274" r:id="rId13"/>
    <p:sldId id="277" r:id="rId14"/>
    <p:sldId id="275" r:id="rId15"/>
    <p:sldId id="276" r:id="rId16"/>
    <p:sldId id="295" r:id="rId17"/>
    <p:sldId id="283" r:id="rId18"/>
    <p:sldId id="282" r:id="rId19"/>
    <p:sldId id="292" r:id="rId20"/>
    <p:sldId id="293" r:id="rId21"/>
    <p:sldId id="278" r:id="rId22"/>
    <p:sldId id="294" r:id="rId2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Vybíralová" initials="GV" lastIdx="0" clrIdx="0">
    <p:extLst>
      <p:ext uri="{19B8F6BF-5375-455C-9EA6-DF929625EA0E}">
        <p15:presenceInfo xmlns:p15="http://schemas.microsoft.com/office/powerpoint/2012/main" userId="S-1-5-21-271893136-264475109-1824216404-4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8C78"/>
    <a:srgbClr val="57C0CB"/>
    <a:srgbClr val="5AC8AF"/>
    <a:srgbClr val="4BC8FF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E5C3B-32B0-C4B0-09BB-3B5A45A57546}" v="83" dt="2020-06-05T09:44:40.153"/>
    <p1510:client id="{A3344A02-910B-9A09-CBEF-2588DFE16287}" v="31" dt="2020-06-01T11:03:57.074"/>
    <p1510:client id="{AB5B240E-13A5-9A03-4904-C2E9416CAB2A}" v="1" dt="2020-01-17T10:38:07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5448" autoAdjust="0"/>
  </p:normalViewPr>
  <p:slideViewPr>
    <p:cSldViewPr snapToGrid="0">
      <p:cViewPr varScale="1">
        <p:scale>
          <a:sx n="82" d="100"/>
          <a:sy n="82" d="100"/>
        </p:scale>
        <p:origin x="62" y="2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168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E131BDD8-579A-4B5B-BF02-18519A478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F8B75968-2B4F-420E-9727-89E3095F4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E89950D-B549-4F14-B5DC-F9AEA834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62" y="1257159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HR AWARD – náš společný </a:t>
            </a:r>
            <a:r>
              <a:rPr lang="cs-CZ" dirty="0" smtClean="0"/>
              <a:t>cíl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1205FA-D893-467E-929B-51155C54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/>
          <a:stretch/>
        </p:blipFill>
        <p:spPr>
          <a:xfrm>
            <a:off x="3632207" y="2592956"/>
            <a:ext cx="5089098" cy="31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95F4E24F-C7E8-4FBA-8980-3414023CC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A82F2B64-8F6C-4F2A-8C95-291548C485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659C0C-EFD0-49BF-BCEF-FCAF5A4A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Nábor nových pracovníků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3501F075-DFE7-4343-92B0-60823E70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indent="-342900">
              <a:buAutoNum type="arabicPeriod" startAt="12"/>
            </a:pPr>
            <a:r>
              <a:rPr lang="cs-CZ" sz="1600" b="1" dirty="0"/>
              <a:t>Nábor nových pracovníků – </a:t>
            </a:r>
            <a:r>
              <a:rPr lang="cs-CZ" sz="1600" dirty="0"/>
              <a:t>otevřený postup při výběrovém řízení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Nábor </a:t>
            </a:r>
            <a:r>
              <a:rPr lang="cs-CZ" sz="1600" dirty="0"/>
              <a:t>– postup, který bude efektivní a mezinárodně srovnatelný 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Výběr</a:t>
            </a:r>
            <a:r>
              <a:rPr lang="cs-CZ" sz="1600" dirty="0"/>
              <a:t> – vyváženost výběrové komise co do různosti oborů, pohlaví, zemí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Transparentnost</a:t>
            </a:r>
            <a:r>
              <a:rPr lang="cs-CZ" sz="1600" dirty="0"/>
              <a:t> – znalost kritérií výběru, kariérního postupu  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Hodnocení zásluh </a:t>
            </a:r>
            <a:r>
              <a:rPr lang="cs-CZ" sz="1600" dirty="0"/>
              <a:t>– komplexní pohled na uchazeče 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Změny v časovém pořadí životopisů </a:t>
            </a:r>
            <a:r>
              <a:rPr lang="cs-CZ" sz="1600" dirty="0"/>
              <a:t>– přerušení kariéry by nemělo být posuzováno negativně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Uznávání zkušeností s mobilitou </a:t>
            </a:r>
            <a:r>
              <a:rPr lang="cs-CZ" sz="1600" dirty="0"/>
              <a:t>– mobilita = hodnota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Uznávání kvalifikace </a:t>
            </a:r>
            <a:r>
              <a:rPr lang="cs-CZ" sz="1600" dirty="0"/>
              <a:t>– uznávání i neformální kvalifikace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Služební věk </a:t>
            </a:r>
            <a:r>
              <a:rPr lang="cs-CZ" sz="1600" dirty="0"/>
              <a:t>– hodnocení celoživotních zásluh a profesního rozvoje</a:t>
            </a:r>
          </a:p>
          <a:p>
            <a:pPr marL="414900" indent="-342900">
              <a:buAutoNum type="arabicPeriod" startAt="12"/>
            </a:pPr>
            <a:r>
              <a:rPr lang="cs-CZ" sz="1600" b="1" dirty="0"/>
              <a:t>Jmenování </a:t>
            </a:r>
            <a:r>
              <a:rPr lang="cs-CZ" sz="1600" b="1" dirty="0" err="1"/>
              <a:t>postdoktorandů</a:t>
            </a:r>
            <a:r>
              <a:rPr lang="cs-CZ" sz="1600" b="1" dirty="0"/>
              <a:t> </a:t>
            </a:r>
            <a:r>
              <a:rPr lang="cs-CZ" sz="1600" dirty="0"/>
              <a:t>– jasná pravidla a nábor</a:t>
            </a:r>
            <a:endParaRPr lang="cs-CZ" sz="1700" dirty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Picture 4" descr="Ethnicity Business People Recruitment Meeting Discussion Concept">
            <a:extLst>
              <a:ext uri="{FF2B5EF4-FFF2-40B4-BE49-F238E27FC236}">
                <a16:creationId xmlns="" xmlns:a16="http://schemas.microsoft.com/office/drawing/2014/main" id="{C966CEE9-A9B8-43A2-AA69-FFF71A2D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64" y="260726"/>
            <a:ext cx="2753075" cy="24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318F488C-8DE7-4CED-98CC-DBD5D4ECD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838917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1F741F30-4A97-4D26-A49D-8D9479FD9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01E211D6-7DE4-414A-ABA8-00E12FD15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D78E272-57FB-47D9-8696-0EAA731D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podmínky a sociální jistoty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BFE9CC6A-2237-49E2-9872-18A2728B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34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22. </a:t>
            </a:r>
            <a:r>
              <a:rPr lang="cs-CZ" sz="1400" b="1" dirty="0"/>
              <a:t>Uznávání profese </a:t>
            </a:r>
            <a:r>
              <a:rPr lang="cs-CZ" sz="1400" dirty="0"/>
              <a:t>– od začátku kariéry pracovníka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23. </a:t>
            </a:r>
            <a:r>
              <a:rPr lang="cs-CZ" sz="1400" b="1" dirty="0"/>
              <a:t>Výzkumné prostředí </a:t>
            </a:r>
            <a:r>
              <a:rPr lang="cs-CZ" sz="1400" dirty="0"/>
              <a:t>– podpůrné a přínosné pracovní prostředí 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24. </a:t>
            </a:r>
            <a:r>
              <a:rPr lang="cs-CZ" sz="1400" b="1" dirty="0"/>
              <a:t>Pracovní podmínky </a:t>
            </a:r>
            <a:r>
              <a:rPr lang="cs-CZ" sz="1400" dirty="0"/>
              <a:t>– sladění profesního a rodinného života, zkrácené úvazky, tvůrčí volno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25. </a:t>
            </a:r>
            <a:r>
              <a:rPr lang="cs-CZ" sz="1400" b="1" dirty="0"/>
              <a:t>Stabilita a stálost zaměstnání </a:t>
            </a:r>
            <a:r>
              <a:rPr lang="cs-CZ" sz="1400" dirty="0"/>
              <a:t>– nestálost pracovních smluv, zlepšit kvalitu práce, zákaz diskriminace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26. </a:t>
            </a:r>
            <a:r>
              <a:rPr lang="cs-CZ" sz="1400" b="1" dirty="0"/>
              <a:t>Financování a mzdy </a:t>
            </a:r>
            <a:r>
              <a:rPr lang="cs-CZ" sz="1400" dirty="0"/>
              <a:t>– slušné a přitažlivé mzdové podmínky a sociální zabezpečení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27. </a:t>
            </a:r>
            <a:r>
              <a:rPr lang="cs-CZ" sz="1400" b="1" dirty="0"/>
              <a:t>Rovnováha mezi pohlavími </a:t>
            </a:r>
            <a:r>
              <a:rPr lang="cs-CZ" sz="1400" dirty="0"/>
              <a:t>– politika rovných příležitostí na všech stupních vědy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28. </a:t>
            </a:r>
            <a:r>
              <a:rPr lang="cs-CZ" sz="1400" b="1" dirty="0"/>
              <a:t>Rozvoj kariéry </a:t>
            </a:r>
            <a:r>
              <a:rPr lang="cs-CZ" sz="1400" dirty="0"/>
              <a:t>– strategie a pravidla kariérního postupu 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29. </a:t>
            </a:r>
            <a:r>
              <a:rPr lang="cs-CZ" sz="1400" b="1" dirty="0"/>
              <a:t>Hodnota mobility </a:t>
            </a:r>
            <a:r>
              <a:rPr lang="cs-CZ" sz="1400" dirty="0"/>
              <a:t>– zeměpisná, meziodvětvová, mezioborová 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30. </a:t>
            </a:r>
            <a:r>
              <a:rPr lang="cs-CZ" sz="1400" b="1" dirty="0"/>
              <a:t>Přístup k odbornému poradenství </a:t>
            </a:r>
            <a:r>
              <a:rPr lang="cs-CZ" sz="1400" dirty="0"/>
              <a:t>– profesionální vedení a poradenství 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31. </a:t>
            </a:r>
            <a:r>
              <a:rPr lang="cs-CZ" sz="1400" b="1" dirty="0"/>
              <a:t>Práva duševního vlastnictví </a:t>
            </a:r>
            <a:r>
              <a:rPr lang="cs-CZ" sz="1400" dirty="0"/>
              <a:t>– ochrana </a:t>
            </a:r>
            <a:r>
              <a:rPr lang="cs-CZ" sz="1400" dirty="0" err="1"/>
              <a:t>duš</a:t>
            </a:r>
            <a:r>
              <a:rPr lang="cs-CZ" sz="1400" dirty="0"/>
              <a:t>. vlastnictví včetně autorských práv a možný užitek pracovníka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32. </a:t>
            </a:r>
            <a:r>
              <a:rPr lang="cs-CZ" sz="1400" b="1" dirty="0"/>
              <a:t>Spoluautorství</a:t>
            </a:r>
            <a:r>
              <a:rPr lang="cs-CZ" sz="1400" dirty="0"/>
              <a:t> – kladný přístup i na počátku kariéry vědce - být uznán, být uváděn, být citován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33. </a:t>
            </a:r>
            <a:r>
              <a:rPr lang="cs-CZ" sz="1400" b="1" dirty="0"/>
              <a:t>Výuka</a:t>
            </a:r>
            <a:r>
              <a:rPr lang="cs-CZ" sz="1400" dirty="0"/>
              <a:t> – plnohodnotná činnost, řádná odměna, ocenění odborné přípravy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34. </a:t>
            </a:r>
            <a:r>
              <a:rPr lang="cs-CZ" sz="1400" b="1" dirty="0"/>
              <a:t>Stížnosti a odvolání </a:t>
            </a:r>
            <a:r>
              <a:rPr lang="cs-CZ" sz="1400" dirty="0"/>
              <a:t>– postup v souladu s národními předpisy, důvěrná pomoc při řešení pracovních konfliktů</a:t>
            </a:r>
          </a:p>
          <a:p>
            <a:pPr marL="7200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35. </a:t>
            </a:r>
            <a:r>
              <a:rPr lang="cs-CZ" sz="1400" b="1" dirty="0"/>
              <a:t>Účast v rozhodovacích subjektech </a:t>
            </a:r>
            <a:r>
              <a:rPr lang="cs-CZ" sz="1400" dirty="0"/>
              <a:t>– podpora účasti v rozhodovacích orgánech na profesionální úrovni</a:t>
            </a:r>
          </a:p>
          <a:p>
            <a:endParaRPr lang="cs-CZ" sz="1400" dirty="0"/>
          </a:p>
        </p:txBody>
      </p:sp>
      <p:pic>
        <p:nvPicPr>
          <p:cNvPr id="6" name="Picture 2" descr="Laptop, Počítače, Přenosný, Pc">
            <a:extLst>
              <a:ext uri="{FF2B5EF4-FFF2-40B4-BE49-F238E27FC236}">
                <a16:creationId xmlns="" xmlns:a16="http://schemas.microsoft.com/office/drawing/2014/main" id="{B8545A26-C16F-420D-B853-93401EDD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028" y="384747"/>
            <a:ext cx="2391266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2C22C1C4-D936-43A9-8970-5426FDCF9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058" y="6089437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30219113-9FAD-440F-9442-B9C2F6837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B6692E6B-307C-4057-AFB0-74F3659BA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25D20CE-D739-42C4-831E-0BBC1D01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školení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84AA9B0A-F541-471A-AA92-CD7C0AF0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600" b="1" dirty="0">
                <a:solidFill>
                  <a:schemeClr val="tx2"/>
                </a:solidFill>
              </a:rPr>
              <a:t>36. </a:t>
            </a:r>
            <a:r>
              <a:rPr lang="cs-CZ" sz="1600" b="1" dirty="0"/>
              <a:t>Vztahy s dohlížejícími osobami – </a:t>
            </a:r>
            <a:r>
              <a:rPr lang="cs-CZ" sz="1600" dirty="0"/>
              <a:t>ucelený a podpůrný plán pro Ph.D. studenty</a:t>
            </a:r>
          </a:p>
          <a:p>
            <a:pPr marL="72000" indent="0">
              <a:buNone/>
            </a:pPr>
            <a:r>
              <a:rPr lang="cs-CZ" sz="1600" b="1" dirty="0">
                <a:solidFill>
                  <a:schemeClr val="tx2"/>
                </a:solidFill>
              </a:rPr>
              <a:t>37. </a:t>
            </a:r>
            <a:r>
              <a:rPr lang="cs-CZ" sz="1600" b="1" dirty="0"/>
              <a:t>Povinnosti spojené s kontrolou a řízením – </a:t>
            </a:r>
            <a:r>
              <a:rPr lang="cs-CZ" sz="1600" dirty="0"/>
              <a:t>aktivní, cílená podpora dohlížejících osob doktorandům</a:t>
            </a:r>
          </a:p>
          <a:p>
            <a:pPr marL="72000" indent="0">
              <a:buNone/>
            </a:pPr>
            <a:r>
              <a:rPr lang="cs-CZ" sz="1600" b="1" dirty="0">
                <a:solidFill>
                  <a:schemeClr val="tx2"/>
                </a:solidFill>
              </a:rPr>
              <a:t>38. </a:t>
            </a:r>
            <a:r>
              <a:rPr lang="cs-CZ" sz="1600" b="1" dirty="0"/>
              <a:t>Nepřetržitý profesní rozvoj –</a:t>
            </a:r>
            <a:r>
              <a:rPr lang="cs-CZ" sz="1600" dirty="0"/>
              <a:t> rozvoj dovedností a schopností všech pracovníků</a:t>
            </a:r>
          </a:p>
          <a:p>
            <a:pPr marL="72000" indent="0">
              <a:buNone/>
            </a:pPr>
            <a:r>
              <a:rPr lang="cs-CZ" sz="1600" b="1" dirty="0">
                <a:solidFill>
                  <a:schemeClr val="tx2"/>
                </a:solidFill>
              </a:rPr>
              <a:t>39. </a:t>
            </a:r>
            <a:r>
              <a:rPr lang="cs-CZ" sz="1600" b="1" dirty="0"/>
              <a:t>Přístup ke vzdělání a nepřetržitému rozvoji výzkumníků – </a:t>
            </a:r>
            <a:r>
              <a:rPr lang="cs-CZ" sz="1600" dirty="0"/>
              <a:t>nepřetržitý profesní rozvoj </a:t>
            </a:r>
          </a:p>
          <a:p>
            <a:pPr marL="72000" indent="0">
              <a:buNone/>
            </a:pPr>
            <a:r>
              <a:rPr lang="cs-CZ" sz="1600" b="1" dirty="0">
                <a:solidFill>
                  <a:schemeClr val="tx2"/>
                </a:solidFill>
              </a:rPr>
              <a:t>40. </a:t>
            </a:r>
            <a:r>
              <a:rPr lang="cs-CZ" sz="1600" b="1" dirty="0"/>
              <a:t>Kontrola – </a:t>
            </a:r>
            <a:r>
              <a:rPr lang="cs-CZ" sz="1600" dirty="0"/>
              <a:t>dohlížející osoba pro výzkumné pracovníky, předávání zpětné vazby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Picture 2" descr="https://www.gastrotip.cz/web/wp-content/uploads/2012/06/profese8.jpg">
            <a:extLst>
              <a:ext uri="{FF2B5EF4-FFF2-40B4-BE49-F238E27FC236}">
                <a16:creationId xmlns="" xmlns:a16="http://schemas.microsoft.com/office/drawing/2014/main" id="{46299EFB-A720-4DF0-84DC-8F181AE8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25" y="3762001"/>
            <a:ext cx="5117911" cy="21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9B482E31-097E-4E45-BEE9-5CDA2999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318" y="6131191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HR </a:t>
            </a:r>
            <a:r>
              <a:rPr lang="cs-CZ" dirty="0" err="1" smtClean="0"/>
              <a:t>Award</a:t>
            </a:r>
            <a:r>
              <a:rPr lang="cs-CZ" dirty="0" smtClean="0"/>
              <a:t> / setkání pracovníků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Zařazení akademických a neakademických zaměstnanců ve výzkumu a vývoji MU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5" t="33092" r="18211" b="18152"/>
          <a:stretch/>
        </p:blipFill>
        <p:spPr>
          <a:xfrm>
            <a:off x="798793" y="1906438"/>
            <a:ext cx="9742686" cy="4049357"/>
          </a:xfrm>
          <a:prstGeom prst="rect">
            <a:avLst/>
          </a:prstGeom>
        </p:spPr>
      </p:pic>
      <p:pic>
        <p:nvPicPr>
          <p:cNvPr id="7" name="Obrázek 5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253D9B2B-622E-40F9-B433-EED1AD343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112" y="611031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0F12855A-2C4B-442E-886C-A604BE097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cs-CZ" dirty="0"/>
              <a:t>Hr Award / setkání pracovníků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8E96BE44-1D32-4285-8153-44C8D6E2B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DA5B76D5-FE2D-4BBD-9D25-744841F7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skupina akademiků a výzkumníků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="" xmlns:a16="http://schemas.microsoft.com/office/drawing/2014/main" id="{EE5B683A-39D9-46AE-86D5-F81ADE48D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075841"/>
              </p:ext>
            </p:extLst>
          </p:nvPr>
        </p:nvGraphicFramePr>
        <p:xfrm>
          <a:off x="1406012" y="1765017"/>
          <a:ext cx="9114504" cy="332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147">
                  <a:extLst>
                    <a:ext uri="{9D8B030D-6E8A-4147-A177-3AD203B41FA5}">
                      <a16:colId xmlns="" xmlns:a16="http://schemas.microsoft.com/office/drawing/2014/main" val="4037368414"/>
                    </a:ext>
                  </a:extLst>
                </a:gridCol>
                <a:gridCol w="4432111">
                  <a:extLst>
                    <a:ext uri="{9D8B030D-6E8A-4147-A177-3AD203B41FA5}">
                      <a16:colId xmlns="" xmlns:a16="http://schemas.microsoft.com/office/drawing/2014/main" val="2144395004"/>
                    </a:ext>
                  </a:extLst>
                </a:gridCol>
                <a:gridCol w="3854246">
                  <a:extLst>
                    <a:ext uri="{9D8B030D-6E8A-4147-A177-3AD203B41FA5}">
                      <a16:colId xmlns="" xmlns:a16="http://schemas.microsoft.com/office/drawing/2014/main" val="2762617367"/>
                    </a:ext>
                  </a:extLst>
                </a:gridCol>
              </a:tblGrid>
              <a:tr h="2414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R1</a:t>
                      </a:r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environmentálních studií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287D"/>
                          </a:solidFill>
                          <a:effectLst/>
                          <a:latin typeface="+mn-lt"/>
                        </a:rPr>
                        <a:t>Ing. Zbyněk Ulčák, Ph.D.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29173841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42380096"/>
                  </a:ext>
                </a:extLst>
              </a:tr>
              <a:tr h="2875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R2</a:t>
                      </a:r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mezinárodních vztahů a evropských studií 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Mgr. Petra Kuchyňková, Ph.D.</a:t>
                      </a:r>
                      <a:endParaRPr lang="nn-NO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57138655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sociální politiky a sociální práce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Mgr. Markéta Horáková,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92066188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sociologie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M.A. Irena Kašparová,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74937011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mediálních studií a žurnalistiky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PhDr. Pavel Večeřa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51743634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Institut výzkumu dětí, mládeže a rodiny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Mgr. Hynek Cígler,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9117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Ústav populačních studií 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Mgr. Lucie Vidovićová,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74261380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76293843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R3</a:t>
                      </a:r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politologie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doc. Mgr. Petr Spáč,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09344444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Katedra psychologie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doc. Mgr. Tomáš Řiháček,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01750423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6296838"/>
                  </a:ext>
                </a:extLst>
              </a:tr>
              <a:tr h="24143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R4</a:t>
                      </a:r>
                      <a:endParaRPr lang="cs-CZ" sz="16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00287D"/>
                          </a:solidFill>
                          <a:effectLst/>
                        </a:rPr>
                        <a:t>Mezinárodní politologický ústav</a:t>
                      </a:r>
                      <a:endParaRPr lang="cs-CZ" sz="1400" b="1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00287D"/>
                          </a:solidFill>
                          <a:effectLst/>
                        </a:rPr>
                        <a:t>prof. PhDr. Jan Holzer, Ph.D.</a:t>
                      </a:r>
                      <a:endParaRPr lang="cs-CZ" sz="1400" b="0" i="0" u="none" strike="noStrike" dirty="0">
                        <a:solidFill>
                          <a:srgbClr val="0028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73431841"/>
                  </a:ext>
                </a:extLst>
              </a:tr>
            </a:tbl>
          </a:graphicData>
        </a:graphic>
      </p:graphicFrame>
      <p:pic>
        <p:nvPicPr>
          <p:cNvPr id="5" name="Obrázek 5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253D9B2B-622E-40F9-B433-EED1AD34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12" y="611031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37EBC90E-4053-4A8A-A017-969ABE563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HR Award / setkání pracovníků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143461AE-861C-44FB-AEA0-4D67134E6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DF7BB3A2-F8CA-478B-8906-14D87B2C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098620" cy="451576"/>
          </a:xfrm>
        </p:spPr>
        <p:txBody>
          <a:bodyPr/>
          <a:lstStyle/>
          <a:p>
            <a:r>
              <a:rPr lang="cs-CZ" sz="3600" dirty="0"/>
              <a:t>Organizační schéma spolupráce HR Award na FSS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DA2E15FC-557D-4B34-9B06-7EC538841114}"/>
              </a:ext>
            </a:extLst>
          </p:cNvPr>
          <p:cNvSpPr/>
          <p:nvPr/>
        </p:nvSpPr>
        <p:spPr bwMode="auto">
          <a:xfrm>
            <a:off x="521250" y="1550203"/>
            <a:ext cx="5269950" cy="1030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        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00287D"/>
                </a:solidFill>
                <a:effectLst/>
                <a:latin typeface="Tahoma" pitchFamily="34" charset="0"/>
              </a:rPr>
              <a:t>Dohlížecí komise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400" dirty="0">
              <a:solidFill>
                <a:srgbClr val="00287D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000" b="1" dirty="0">
                <a:solidFill>
                  <a:srgbClr val="00287D"/>
                </a:solidFill>
              </a:rPr>
              <a:t>Vedení fakulty </a:t>
            </a:r>
            <a:r>
              <a:rPr lang="cs-CZ" sz="1600" dirty="0">
                <a:solidFill>
                  <a:srgbClr val="00287D"/>
                </a:solidFill>
              </a:rPr>
              <a:t>(děkan, tajemnice, proděkani</a:t>
            </a:r>
            <a:r>
              <a:rPr lang="cs-CZ" sz="1600" dirty="0" smtClean="0">
                <a:solidFill>
                  <a:srgbClr val="00287D"/>
                </a:solidFill>
              </a:rPr>
              <a:t>)</a:t>
            </a:r>
            <a:endParaRPr kumimoji="0" lang="cs-CZ" sz="1000" b="0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="" xmlns:a16="http://schemas.microsoft.com/office/drawing/2014/main" id="{38E59755-FCD9-4914-86BB-95BA312B3B6D}"/>
              </a:ext>
            </a:extLst>
          </p:cNvPr>
          <p:cNvSpPr/>
          <p:nvPr/>
        </p:nvSpPr>
        <p:spPr bwMode="auto">
          <a:xfrm>
            <a:off x="7134058" y="1550203"/>
            <a:ext cx="2855516" cy="60458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00287D"/>
                </a:solidFill>
                <a:effectLst/>
                <a:latin typeface="Tahoma" pitchFamily="34" charset="0"/>
              </a:rPr>
              <a:t>HR manažerka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="" xmlns:a16="http://schemas.microsoft.com/office/drawing/2014/main" id="{343F66F3-477A-4695-989E-DE350819679C}"/>
              </a:ext>
            </a:extLst>
          </p:cNvPr>
          <p:cNvSpPr/>
          <p:nvPr/>
        </p:nvSpPr>
        <p:spPr bwMode="auto">
          <a:xfrm>
            <a:off x="2318283" y="3702083"/>
            <a:ext cx="3638880" cy="14632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00287D"/>
                </a:solidFill>
                <a:effectLst/>
                <a:latin typeface="Tahoma" pitchFamily="34" charset="0"/>
              </a:rPr>
              <a:t>Pracovní skupina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000" dirty="0">
                <a:solidFill>
                  <a:srgbClr val="00287D"/>
                </a:solidFill>
              </a:rPr>
              <a:t>zástupci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00287D"/>
                </a:solidFill>
                <a:effectLst/>
                <a:latin typeface="Tahoma" pitchFamily="34" charset="0"/>
              </a:rPr>
              <a:t>všech kateder </a:t>
            </a:r>
          </a:p>
          <a:p>
            <a:r>
              <a:rPr lang="cs-CZ" sz="2000" dirty="0">
                <a:solidFill>
                  <a:srgbClr val="00287D"/>
                </a:solidFill>
                <a:latin typeface="Tahoma"/>
                <a:ea typeface="Tahoma"/>
                <a:cs typeface="Tahoma"/>
              </a:rPr>
              <a:t>   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00287D"/>
                </a:solidFill>
                <a:effectLst/>
                <a:latin typeface="Tahoma"/>
                <a:ea typeface="Tahoma"/>
                <a:cs typeface="Tahoma"/>
              </a:rPr>
              <a:t> a ústavů (R1-R4</a:t>
            </a:r>
            <a:r>
              <a:rPr lang="cs-CZ" sz="2000" dirty="0">
                <a:solidFill>
                  <a:srgbClr val="00287D"/>
                </a:solidFill>
                <a:latin typeface="Tahoma"/>
                <a:ea typeface="Tahoma"/>
                <a:cs typeface="Tahoma"/>
              </a:rPr>
              <a:t>), </a:t>
            </a:r>
            <a:endParaRPr lang="cs-CZ" sz="2000" dirty="0">
              <a:solidFill>
                <a:srgbClr val="00287D"/>
              </a:solidFill>
              <a:ea typeface="Tahoma"/>
              <a:cs typeface="Tahoma"/>
            </a:endParaRPr>
          </a:p>
          <a:p>
            <a:r>
              <a:rPr lang="cs-CZ" sz="2000" dirty="0">
                <a:solidFill>
                  <a:srgbClr val="00287D"/>
                </a:solidFill>
                <a:latin typeface="Tahoma"/>
                <a:ea typeface="Tahoma"/>
                <a:cs typeface="Tahoma"/>
              </a:rPr>
              <a:t>    viz předchozí slide</a:t>
            </a:r>
            <a:endParaRPr lang="cs-CZ" sz="2000" b="0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  <a:ea typeface="Tahoma"/>
              <a:cs typeface="Tahoma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="" xmlns:a16="http://schemas.microsoft.com/office/drawing/2014/main" id="{DAA49AA0-323E-4B23-B499-19FA966E3093}"/>
              </a:ext>
            </a:extLst>
          </p:cNvPr>
          <p:cNvSpPr/>
          <p:nvPr/>
        </p:nvSpPr>
        <p:spPr bwMode="auto">
          <a:xfrm>
            <a:off x="7621793" y="3326672"/>
            <a:ext cx="3054118" cy="2455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rgbClr val="00287D"/>
                </a:solidFill>
              </a:rPr>
              <a:t>  </a:t>
            </a:r>
            <a:r>
              <a:rPr lang="cs-CZ" b="1" dirty="0">
                <a:solidFill>
                  <a:srgbClr val="00287D"/>
                </a:solidFill>
              </a:rPr>
              <a:t>Projektový tým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</a:rPr>
              <a:t>Tajemnice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</a:rPr>
              <a:t>HR Award manažerka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</a:rPr>
              <a:t>vedoucí </a:t>
            </a:r>
          </a:p>
          <a:p>
            <a:r>
              <a:rPr lang="cs-CZ" sz="2000" dirty="0">
                <a:solidFill>
                  <a:srgbClr val="00287D"/>
                </a:solidFill>
              </a:rPr>
              <a:t>    personálního odd.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</a:rPr>
              <a:t>vedoucí </a:t>
            </a:r>
          </a:p>
          <a:p>
            <a:r>
              <a:rPr lang="cs-CZ" sz="2000" dirty="0">
                <a:solidFill>
                  <a:srgbClr val="00287D"/>
                </a:solidFill>
              </a:rPr>
              <a:t>    projektového odd.</a:t>
            </a:r>
          </a:p>
          <a:p>
            <a:endParaRPr lang="cs-CZ" dirty="0">
              <a:solidFill>
                <a:srgbClr val="00287D"/>
              </a:solidFill>
            </a:endParaRP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="" xmlns:a16="http://schemas.microsoft.com/office/drawing/2014/main" id="{1860DC15-E1A3-4256-805F-DD1BCF2B6310}"/>
              </a:ext>
            </a:extLst>
          </p:cNvPr>
          <p:cNvCxnSpPr>
            <a:cxnSpLocks/>
          </p:cNvCxnSpPr>
          <p:nvPr/>
        </p:nvCxnSpPr>
        <p:spPr bwMode="auto">
          <a:xfrm>
            <a:off x="5791200" y="1703490"/>
            <a:ext cx="13029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se šipkou 38">
            <a:extLst>
              <a:ext uri="{FF2B5EF4-FFF2-40B4-BE49-F238E27FC236}">
                <a16:creationId xmlns="" xmlns:a16="http://schemas.microsoft.com/office/drawing/2014/main" id="{2F835C62-ED87-4AAF-AE0D-3D499D8F6D9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65315" y="2223481"/>
            <a:ext cx="3040866" cy="1341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Přímá spojnice se šipkou 54">
            <a:extLst>
              <a:ext uri="{FF2B5EF4-FFF2-40B4-BE49-F238E27FC236}">
                <a16:creationId xmlns="" xmlns:a16="http://schemas.microsoft.com/office/drawing/2014/main" id="{AD8D1A04-77D4-41C8-A4F2-C46704AD9F3A}"/>
              </a:ext>
            </a:extLst>
          </p:cNvPr>
          <p:cNvCxnSpPr>
            <a:cxnSpLocks/>
          </p:cNvCxnSpPr>
          <p:nvPr/>
        </p:nvCxnSpPr>
        <p:spPr bwMode="auto">
          <a:xfrm flipH="1">
            <a:off x="8236895" y="2174635"/>
            <a:ext cx="9092" cy="1067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6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10DEF577-1435-4BF6-9DA5-B81DDC3A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058" y="6089437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35855876-FEBC-4DDB-83C1-64A55139A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A4DC757F-47BA-415F-A97E-61BB9C0AA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8F05E3D-41B5-4B0F-AEB4-EE7DE201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720000"/>
            <a:ext cx="11348845" cy="451576"/>
          </a:xfrm>
        </p:spPr>
        <p:txBody>
          <a:bodyPr/>
          <a:lstStyle/>
          <a:p>
            <a:r>
              <a:rPr lang="cs-CZ" dirty="0"/>
              <a:t>Jak spolupracujeme s RMU a jinými fakultami?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D2104761-D637-47E1-A0D5-4791BF47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75" y="1390720"/>
            <a:ext cx="11101370" cy="38518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9/2019 nový prorektor pro personální a akademické záležitosti - prof. J. Hanuš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RMU udává časovou linku a metodicky vede všechny fakulty v oblasti HR Award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RMU nyní připravuje s týmem odborníků a zástupců fakult dotazníkové šetření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Fakulty které usilují v roce 2019/2020 o získání certifikátu za podpory projektu OP VVV:</a:t>
            </a:r>
          </a:p>
          <a:p>
            <a:pPr marL="72000" indent="0">
              <a:buNone/>
            </a:pPr>
            <a:r>
              <a:rPr lang="cs-CZ" sz="2000" dirty="0"/>
              <a:t>    FF, </a:t>
            </a:r>
            <a:r>
              <a:rPr lang="cs-CZ" sz="2000" dirty="0" err="1"/>
              <a:t>PdF</a:t>
            </a:r>
            <a:r>
              <a:rPr lang="cs-CZ" sz="2000" dirty="0"/>
              <a:t>, ESF, FSS, </a:t>
            </a:r>
            <a:r>
              <a:rPr lang="cs-CZ" sz="2000" dirty="0" err="1"/>
              <a:t>FSpS</a:t>
            </a: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LF, </a:t>
            </a:r>
            <a:r>
              <a:rPr lang="cs-CZ" sz="2000" dirty="0" err="1"/>
              <a:t>PrF</a:t>
            </a:r>
            <a:r>
              <a:rPr lang="cs-CZ" sz="2000" dirty="0"/>
              <a:t>, ÚVT, FI vstupují do procesu HR Award bez projektové podpory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122" name="Picture 2" descr="Výsledek obrázku pro spolupráce">
            <a:extLst>
              <a:ext uri="{FF2B5EF4-FFF2-40B4-BE49-F238E27FC236}">
                <a16:creationId xmlns="" xmlns:a16="http://schemas.microsoft.com/office/drawing/2014/main" id="{4E729CD1-C6CC-419A-BD07-BD854978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58" y="4270864"/>
            <a:ext cx="3232302" cy="22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6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57262DCF-FED7-4433-BDD0-B59BDAE73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893" y="6005930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3C89FBDC-C859-482F-A829-20F40AA4F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HR Award / setkání pracovníků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40FB5EB1-5AB8-4BD7-9804-DA06ACACF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CAB5060E-4DC4-42AF-92FD-BD363283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910863"/>
          </a:xfrm>
        </p:spPr>
        <p:txBody>
          <a:bodyPr/>
          <a:lstStyle/>
          <a:p>
            <a:pPr algn="ctr"/>
            <a:r>
              <a:rPr lang="cs-CZ" dirty="0"/>
              <a:t>HR </a:t>
            </a:r>
            <a:r>
              <a:rPr lang="cs-CZ" dirty="0" err="1" smtClean="0"/>
              <a:t>Exellence</a:t>
            </a:r>
            <a:r>
              <a:rPr lang="cs-CZ" dirty="0" smtClean="0"/>
              <a:t> in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Award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podpořeno OP VVV II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146" name="Picture 2" descr="Výsledek obrázku pro vzdělávání, pokrok">
            <a:extLst>
              <a:ext uri="{FF2B5EF4-FFF2-40B4-BE49-F238E27FC236}">
                <a16:creationId xmlns="" xmlns:a16="http://schemas.microsoft.com/office/drawing/2014/main" id="{23FC17C2-BF27-4D53-85EB-ABCF1396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26" y="3085699"/>
            <a:ext cx="3504174" cy="27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6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EA8FEB1A-F30D-4B68-9FED-6AA0FABEF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22" y="5985054"/>
            <a:ext cx="2743200" cy="608112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66000" y="1896888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b="1" dirty="0"/>
              <a:t>Příprava na získání ocenění HR </a:t>
            </a:r>
            <a:r>
              <a:rPr lang="cs-CZ" sz="1600" b="1" dirty="0" err="1"/>
              <a:t>Exellencein</a:t>
            </a:r>
            <a:r>
              <a:rPr lang="cs-CZ" sz="1600" b="1" dirty="0"/>
              <a:t> </a:t>
            </a:r>
            <a:r>
              <a:rPr lang="cs-CZ" sz="1600" b="1" dirty="0" err="1"/>
              <a:t>Research</a:t>
            </a:r>
            <a:r>
              <a:rPr lang="cs-CZ" sz="1600" b="1" dirty="0"/>
              <a:t> </a:t>
            </a:r>
            <a:r>
              <a:rPr lang="cs-CZ" sz="1600" b="1" dirty="0" err="1"/>
              <a:t>Award</a:t>
            </a:r>
            <a:r>
              <a:rPr lang="cs-CZ" sz="1600" b="1" dirty="0"/>
              <a:t> je finančně podpořena Evropskou unií v rámci výzvy vyhlašované MŠMT, OP VVV "Rozvoj kapacit pro výzkum a vývoj II". Projekt "Rozvoj lidských zdrojů a dalších strategických oblastí pro podporu výzkumu na MU" (</a:t>
            </a:r>
            <a:r>
              <a:rPr lang="cs-CZ" sz="1600" b="1" dirty="0" err="1"/>
              <a:t>reg</a:t>
            </a:r>
            <a:r>
              <a:rPr lang="cs-CZ" sz="1600" b="1" dirty="0"/>
              <a:t>. č.: CZ. 02.2.69/0.0/0.0/18_054/0014703</a:t>
            </a:r>
            <a:r>
              <a:rPr lang="cs-CZ" sz="1600" b="1" dirty="0" smtClean="0"/>
              <a:t>).</a:t>
            </a:r>
          </a:p>
          <a:p>
            <a:pPr marL="72000" indent="0">
              <a:buNone/>
            </a:pPr>
            <a:endParaRPr lang="cs-CZ" sz="1600" b="1" dirty="0"/>
          </a:p>
          <a:p>
            <a:pPr marL="72000" indent="0">
              <a:buNone/>
            </a:pPr>
            <a:r>
              <a:rPr lang="cs-CZ" sz="1600" b="1" dirty="0"/>
              <a:t>PLÁNOVANÉ PROJEKTOVÉ AKTIVITY</a:t>
            </a:r>
            <a:r>
              <a:rPr lang="cs-CZ" sz="1600" b="1" dirty="0" smtClean="0"/>
              <a:t>:</a:t>
            </a:r>
          </a:p>
          <a:p>
            <a:pPr marL="72000" indent="0">
              <a:buNone/>
            </a:pPr>
            <a:endParaRPr lang="cs-CZ" sz="1600" b="1" dirty="0" smtClean="0"/>
          </a:p>
          <a:p>
            <a:r>
              <a:rPr lang="cs-CZ" sz="1600" dirty="0" smtClean="0"/>
              <a:t>Vzdělávání </a:t>
            </a:r>
            <a:r>
              <a:rPr lang="cs-CZ" sz="1600" dirty="0"/>
              <a:t>a rozvoj výzkumných pracovníků </a:t>
            </a:r>
            <a:endParaRPr lang="cs-CZ" sz="1600" dirty="0" smtClean="0"/>
          </a:p>
          <a:p>
            <a:r>
              <a:rPr lang="cs-CZ" sz="1600" dirty="0" smtClean="0"/>
              <a:t>Manuál </a:t>
            </a:r>
            <a:r>
              <a:rPr lang="cs-CZ" sz="1600" dirty="0"/>
              <a:t>pro Ph.D. studenty </a:t>
            </a:r>
            <a:r>
              <a:rPr lang="cs-CZ" sz="1600" dirty="0" smtClean="0"/>
              <a:t>o</a:t>
            </a:r>
          </a:p>
          <a:p>
            <a:r>
              <a:rPr lang="cs-CZ" sz="1600" dirty="0" smtClean="0"/>
              <a:t>Příručka </a:t>
            </a:r>
            <a:r>
              <a:rPr lang="cs-CZ" sz="1600" dirty="0"/>
              <a:t>pro nové zaměstnance/adaptační plán </a:t>
            </a:r>
            <a:endParaRPr lang="cs-CZ" sz="1600" dirty="0" smtClean="0"/>
          </a:p>
          <a:p>
            <a:r>
              <a:rPr lang="cs-CZ" sz="1600" dirty="0" smtClean="0"/>
              <a:t>Realizace </a:t>
            </a:r>
            <a:r>
              <a:rPr lang="cs-CZ" sz="1600" dirty="0"/>
              <a:t>kulatých stolů/workshopů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53461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5A02AB51-BD2C-4C02-973C-F824C7F40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F2D58499-47CE-4985-9511-73D9CB5FA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D7544A2-98F3-4EAC-8319-44CDD75E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HR Award je živý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7C9E21BA-175D-4038-95C0-914455F3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Postupy i navržené mechanismy se mohou během realizace upravovat a doplňovat dle aktuálních potřeb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425F176-A22B-4EE8-B27B-EEC0422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32" y="3197103"/>
            <a:ext cx="4631168" cy="2697656"/>
          </a:xfrm>
          <a:prstGeom prst="rect">
            <a:avLst/>
          </a:prstGeom>
        </p:spPr>
      </p:pic>
      <p:pic>
        <p:nvPicPr>
          <p:cNvPr id="7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A0CAC158-13A9-42DE-894D-FDD03195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414" y="6089437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8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HR </a:t>
            </a:r>
            <a:r>
              <a:rPr lang="cs-CZ" dirty="0" err="1" smtClean="0"/>
              <a:t>Award</a:t>
            </a:r>
            <a:r>
              <a:rPr lang="cs-CZ" dirty="0" smtClean="0"/>
              <a:t> / setkání pracovníků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případě zájmu či potřeby se obraťte na: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360651"/>
            <a:ext cx="10753200" cy="2961847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Gabriela Vybíralová </a:t>
            </a:r>
            <a:endParaRPr lang="cs-CZ" dirty="0" smtClean="0"/>
          </a:p>
          <a:p>
            <a:pPr marL="72000" indent="0" algn="ctr">
              <a:buNone/>
            </a:pPr>
            <a:r>
              <a:rPr lang="cs-CZ" dirty="0" smtClean="0"/>
              <a:t>HR </a:t>
            </a:r>
            <a:r>
              <a:rPr lang="cs-CZ" dirty="0"/>
              <a:t>manažerka </a:t>
            </a:r>
            <a:endParaRPr lang="cs-CZ" dirty="0" smtClean="0"/>
          </a:p>
          <a:p>
            <a:pPr marL="72000" indent="0" algn="ctr">
              <a:buNone/>
            </a:pPr>
            <a:r>
              <a:rPr lang="cs-CZ" dirty="0" smtClean="0"/>
              <a:t>E-mail</a:t>
            </a:r>
            <a:r>
              <a:rPr lang="cs-CZ" dirty="0"/>
              <a:t>: vybiralova@fss.muni.cz</a:t>
            </a:r>
          </a:p>
        </p:txBody>
      </p:sp>
      <p:pic>
        <p:nvPicPr>
          <p:cNvPr id="6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A0CAC158-13A9-42DE-894D-FDD03195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14" y="6089437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16CF6E55-9CE8-4B71-B526-5A2126FF3FB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61645" y="1798876"/>
            <a:ext cx="7220040" cy="433912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/>
              <a:t>Kvalita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/>
              <a:t>Prestiž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/>
              <a:t>Příznivé prostředí </a:t>
            </a:r>
            <a:r>
              <a:rPr lang="cs-CZ" sz="2000" dirty="0"/>
              <a:t>pro všechny výzkumné pracovníky a zaměstnance fakulty</a:t>
            </a:r>
            <a:endParaRPr lang="cs-CZ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/>
              <a:t>Nová </a:t>
            </a:r>
            <a:r>
              <a:rPr lang="cs-CZ" sz="2000" b="1" dirty="0"/>
              <a:t>personální politika </a:t>
            </a:r>
            <a:r>
              <a:rPr lang="cs-CZ" sz="2000" dirty="0"/>
              <a:t>na fakultě</a:t>
            </a:r>
          </a:p>
          <a:p>
            <a:endParaRPr lang="cs-CZ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/>
              <a:t>Šance pro získávání dotačních titulů </a:t>
            </a:r>
            <a:r>
              <a:rPr lang="cs-CZ" sz="2000" dirty="0"/>
              <a:t>z Horizont 2020, </a:t>
            </a:r>
          </a:p>
          <a:p>
            <a:r>
              <a:rPr lang="cs-CZ" sz="2000" dirty="0"/>
              <a:t>     TA ČR,…</a:t>
            </a:r>
          </a:p>
          <a:p>
            <a:endParaRPr lang="cs-CZ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b="1" dirty="0"/>
              <a:t>Závazek, ale velká příležitost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0D3A07C9-7413-4E78-96C5-E76DBA8879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HR Award / setkání pracovníků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A975753-23BF-4C11-B587-EAB69707E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DF3C6E70-18FE-4F55-983E-E51F6AFB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HR </a:t>
            </a:r>
            <a:r>
              <a:rPr lang="cs-CZ" dirty="0" err="1"/>
              <a:t>Award</a:t>
            </a:r>
            <a:r>
              <a:rPr lang="cs-CZ" dirty="0"/>
              <a:t> a k čemu se může hodit?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="" xmlns:a16="http://schemas.microsoft.com/office/drawing/2014/main" id="{8651ECC9-7897-484F-8347-D2287BE3BD31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572500" y="1667024"/>
            <a:ext cx="2898778" cy="393367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 descr="Výsledek obrázku pro michelinská hvězda¨">
            <a:extLst>
              <a:ext uri="{FF2B5EF4-FFF2-40B4-BE49-F238E27FC236}">
                <a16:creationId xmlns="" xmlns:a16="http://schemas.microsoft.com/office/drawing/2014/main" id="{B99CEFCC-C718-4493-83A4-FA02ED385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6302" r="35791" b="5138"/>
          <a:stretch/>
        </p:blipFill>
        <p:spPr bwMode="auto">
          <a:xfrm>
            <a:off x="8942649" y="3892064"/>
            <a:ext cx="2010789" cy="19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>
            <a:extLst>
              <a:ext uri="{FF2B5EF4-FFF2-40B4-BE49-F238E27FC236}">
                <a16:creationId xmlns="" xmlns:a16="http://schemas.microsoft.com/office/drawing/2014/main" id="{C917DFA7-5D55-4CA3-BF75-BFC22F76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41" y="1423184"/>
            <a:ext cx="1591007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12D55B70-49EF-4694-A900-729299DF9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455" y="617294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7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D79E2F92-C072-4827-AEBB-39DB7FEB819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7920000" cy="4103746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/>
              <a:t>Projevit svůj názor na otázky práce a provozu na univerzitě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/>
              <a:t>Přispět ke zlepšení pracovních podmínek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/>
              <a:t>Sdílet vlastní zkušenost a ovlivnit tak:</a:t>
            </a:r>
          </a:p>
          <a:p>
            <a:endParaRPr lang="cs-CZ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zlepšení podmínek pro výzkum a výuku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transparentní nábor a výběr pracovníků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adaptace nových pracovníků na fakultě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kariérní rozvoj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další vzdělávání pracovníků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hodnocení zaměstnanců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a mnoho dalšího…</a:t>
            </a:r>
          </a:p>
          <a:p>
            <a:pPr lvl="2"/>
            <a:r>
              <a:rPr lang="cs-CZ" sz="2000" dirty="0"/>
              <a:t>	</a:t>
            </a:r>
          </a:p>
          <a:p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F9E71A-4E13-45FD-A245-A93F5CDAF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HR Award / setkání pracovníků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72DBAE8-4443-4698-9AB9-66536809B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6FFE29E4-3572-46F3-8443-65024239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můžete VY ovlivnit?</a:t>
            </a:r>
          </a:p>
        </p:txBody>
      </p:sp>
      <p:pic>
        <p:nvPicPr>
          <p:cNvPr id="6" name="Obrázek 6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EAF1DADB-5D6E-4B28-8DB3-675E01A3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598505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D24E96A7-2287-4E0C-B4E9-24CC84C84D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76639970-7A81-44F5-BC24-880985F91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BBF0DF59-E8B7-4A4D-BEF8-9DA3BAA0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ocenění HR Award pro VÁS a FSS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F0950901-5557-4575-94A8-DA3D3486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57" y="1294462"/>
            <a:ext cx="6822123" cy="46262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000" b="1" dirty="0"/>
              <a:t>Vytvoříme</a:t>
            </a:r>
            <a:r>
              <a:rPr lang="cs-CZ" sz="2000" dirty="0"/>
              <a:t> pracovní podmínky pro výuku a výzkum </a:t>
            </a:r>
          </a:p>
          <a:p>
            <a:pPr marL="72000" indent="0">
              <a:buNone/>
            </a:pPr>
            <a:r>
              <a:rPr lang="cs-CZ" sz="2000" dirty="0"/>
              <a:t>    na špičkové mezinárodní úrovni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/>
              <a:t> Podpoříme </a:t>
            </a:r>
            <a:r>
              <a:rPr lang="cs-CZ" sz="2000" dirty="0"/>
              <a:t>rozvoj vaší akademické kariéry a dalšího     vzdělávání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</a:t>
            </a:r>
            <a:r>
              <a:rPr lang="cs-CZ" sz="2000" b="1" dirty="0"/>
              <a:t>Zvýšíme</a:t>
            </a:r>
            <a:r>
              <a:rPr lang="cs-CZ" sz="2000" dirty="0"/>
              <a:t> společenský dopad vaší výuky a výzkumu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</a:t>
            </a:r>
            <a:r>
              <a:rPr lang="cs-CZ" sz="2000" b="1" dirty="0"/>
              <a:t>Dosáhneme </a:t>
            </a:r>
            <a:r>
              <a:rPr lang="cs-CZ" sz="2000" dirty="0"/>
              <a:t>na více příležitostí pro získávání prostředků pro výuku a výzkum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 </a:t>
            </a:r>
            <a:r>
              <a:rPr lang="cs-CZ" sz="2000" b="1" dirty="0"/>
              <a:t>Najdeme</a:t>
            </a:r>
            <a:r>
              <a:rPr lang="cs-CZ" sz="2000" dirty="0"/>
              <a:t> opatření pro sladění vaší práce a soukromého života</a:t>
            </a:r>
            <a:endParaRPr lang="cs-CZ" dirty="0"/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="" xmlns:a16="http://schemas.microsoft.com/office/drawing/2014/main" id="{8A596520-F6F6-4F80-A2C8-B84863B4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0" y="1423862"/>
            <a:ext cx="4467225" cy="2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6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47EB912E-B99A-4493-B538-459390D0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38" y="598505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A98F3B53-F58B-4563-A13E-AF72DEEEAD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09832" y="2393386"/>
            <a:ext cx="10648116" cy="4210218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/>
              <a:t>Klíčová je vaše </a:t>
            </a:r>
            <a:r>
              <a:rPr lang="cs-CZ" b="1" dirty="0"/>
              <a:t>spolupráce a otevřenost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/>
              <a:t>Mít proaktivní přístup při vyplňování dotazníku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/>
              <a:t>Diskutujte o potřebách vaší katedry, ústavu či institutu                   s nominovanými členy pracovní skupiny, s HR pracovnicí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972CF321-656C-4E54-812E-4779EB80F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9D9D54D-5EBF-4272-B2CC-981454153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1BF0E661-2978-4E1F-A5E8-E9D7B07C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to?</a:t>
            </a:r>
          </a:p>
        </p:txBody>
      </p:sp>
      <p:pic>
        <p:nvPicPr>
          <p:cNvPr id="3074" name="Picture 2" descr="Související obrázek">
            <a:extLst>
              <a:ext uri="{FF2B5EF4-FFF2-40B4-BE49-F238E27FC236}">
                <a16:creationId xmlns="" xmlns:a16="http://schemas.microsoft.com/office/drawing/2014/main" id="{655F6E9B-4871-4278-88FE-B3793F0577D8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55" y="378000"/>
            <a:ext cx="3661600" cy="27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6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C53FD1A4-DDEB-4C48-B066-DCEDC7BB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73" y="5995492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5C05D3CC-265E-4CFA-BFBB-F80A2E168F4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28095" y="1485871"/>
            <a:ext cx="6604689" cy="452458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CEITEC MU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Mendelova univerzita v Brně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Přírodovědecká fakulta MU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Fyzikální ústav AV ČR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Univerzita Karlova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Jihočeská univerzita v Českých Budějovicích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Západočeská univerzita v Plzni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Ostravská univerzita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ČR se zapojilo do procesu HRS4R                  44 organizací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 světě se zapojilo 1 177 organizací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597E920-0CB6-44AB-8B71-9E79E884C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ED46ECA-06A5-45CC-B6B2-2D52B53F1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5613E88F-8920-4011-A099-9C363D1B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o HRS4R opírá?</a:t>
            </a:r>
          </a:p>
        </p:txBody>
      </p:sp>
      <p:pic>
        <p:nvPicPr>
          <p:cNvPr id="7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FD44BE71-1212-4AE0-A7D3-CA97E044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49" y="6089437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8DE1FDA1-736F-43A2-B2E9-BD4C6AB08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01DC4D27-3A57-43EA-92EE-84F929D3E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24D333B-7040-483C-8B95-2EB378FD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oblasti HR Award zahrnuje?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="" xmlns:a16="http://schemas.microsoft.com/office/drawing/2014/main" id="{36F88CBF-4F36-47AF-81B6-C6688E6E57DE}"/>
              </a:ext>
            </a:extLst>
          </p:cNvPr>
          <p:cNvSpPr/>
          <p:nvPr/>
        </p:nvSpPr>
        <p:spPr bwMode="auto">
          <a:xfrm>
            <a:off x="4076897" y="1396298"/>
            <a:ext cx="2544884" cy="172263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Etické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   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p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rofe</a:t>
            </a:r>
            <a:r>
              <a:rPr lang="cs-CZ" sz="2000" dirty="0">
                <a:latin typeface="+mn-lt"/>
              </a:rPr>
              <a:t>sní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a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spekty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  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="" xmlns:a16="http://schemas.microsoft.com/office/drawing/2014/main" id="{8F8B1B37-4C9C-42CA-9E5E-54A68A221A19}"/>
              </a:ext>
            </a:extLst>
          </p:cNvPr>
          <p:cNvSpPr/>
          <p:nvPr/>
        </p:nvSpPr>
        <p:spPr bwMode="auto">
          <a:xfrm rot="5400000">
            <a:off x="6225558" y="2550027"/>
            <a:ext cx="2544884" cy="216423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Nábor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nových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pracovníků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="" xmlns:a16="http://schemas.microsoft.com/office/drawing/2014/main" id="{E4205C5F-F4D1-4BED-935A-6789395F34E1}"/>
              </a:ext>
            </a:extLst>
          </p:cNvPr>
          <p:cNvSpPr/>
          <p:nvPr/>
        </p:nvSpPr>
        <p:spPr bwMode="auto">
          <a:xfrm rot="16200000">
            <a:off x="1888224" y="2689312"/>
            <a:ext cx="2544884" cy="1832460"/>
          </a:xfrm>
          <a:prstGeom prst="downArrow">
            <a:avLst/>
          </a:prstGeom>
          <a:solidFill>
            <a:srgbClr val="4BC8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Vzdělávání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a školení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="" xmlns:a16="http://schemas.microsoft.com/office/drawing/2014/main" id="{121994E6-8243-4E5A-94B3-98F3950DDDB5}"/>
              </a:ext>
            </a:extLst>
          </p:cNvPr>
          <p:cNvSpPr/>
          <p:nvPr/>
        </p:nvSpPr>
        <p:spPr bwMode="auto">
          <a:xfrm rot="16200000">
            <a:off x="4329309" y="3939176"/>
            <a:ext cx="1948822" cy="2453643"/>
          </a:xfrm>
          <a:prstGeom prst="rightArrow">
            <a:avLst>
              <a:gd name="adj1" fmla="val 50000"/>
              <a:gd name="adj2" fmla="val 43951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Pracovní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podmínky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 soc.</a:t>
            </a:r>
            <a:r>
              <a:rPr kumimoji="0" lang="cs-CZ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za-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bezpečení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="" xmlns:a16="http://schemas.microsoft.com/office/drawing/2014/main" id="{EF98644C-A2C5-4090-8C79-84FBAEEEF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4400" dirty="0"/>
              <a:t>                      </a:t>
            </a:r>
            <a:r>
              <a:rPr lang="cs-CZ" sz="3500" b="1" dirty="0">
                <a:solidFill>
                  <a:schemeClr val="accent1">
                    <a:lumMod val="50000"/>
                  </a:schemeClr>
                </a:solidFill>
              </a:rPr>
              <a:t>HR Award </a:t>
            </a:r>
          </a:p>
        </p:txBody>
      </p:sp>
      <p:pic>
        <p:nvPicPr>
          <p:cNvPr id="5" name="Obrázek 5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004955FC-9592-4155-AB18-8208F5B6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32" y="604768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B5756281-1556-43FC-A503-239AEA5E5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0E9A411B-BD24-4858-A7A0-46BEDC5CC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746D23D-E955-4043-AD18-88AC077B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Harmonogram HR Award podle </a:t>
            </a:r>
            <a:r>
              <a:rPr lang="cs-CZ"/>
              <a:t>Euraxess</a:t>
            </a:r>
            <a:endParaRPr lang="cs-CZ" dirty="0"/>
          </a:p>
        </p:txBody>
      </p:sp>
      <p:pic>
        <p:nvPicPr>
          <p:cNvPr id="6" name="Zástupný symbol obrázku 4">
            <a:extLst>
              <a:ext uri="{FF2B5EF4-FFF2-40B4-BE49-F238E27FC236}">
                <a16:creationId xmlns="" xmlns:a16="http://schemas.microsoft.com/office/drawing/2014/main" id="{EF5039F3-8B3F-40C1-9974-C3FB3185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0" t="11667" r="10049" b="11667"/>
          <a:stretch/>
        </p:blipFill>
        <p:spPr>
          <a:xfrm>
            <a:off x="1906438" y="1367257"/>
            <a:ext cx="8160589" cy="4791735"/>
          </a:xfrm>
          <a:prstGeom prst="rect">
            <a:avLst/>
          </a:prstGeom>
          <a:ln w="12700">
            <a:solidFill>
              <a:srgbClr val="C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94467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CFCE9417-D034-4362-9CD3-B63AAA59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HR Award / setkání pracovníků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86D6BAF7-124F-4341-8743-24D45D9A7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22AB3B3-1676-45F8-AB67-90BA8E60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a profesní aspekty   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0D1B4D91-C1E6-43E1-830A-7B0967D6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indent="-342900">
              <a:buAutoNum type="arabicPeriod"/>
            </a:pPr>
            <a:r>
              <a:rPr lang="cs-CZ" sz="1600" b="1" dirty="0"/>
              <a:t>Svoboda výzkumu </a:t>
            </a:r>
            <a:r>
              <a:rPr lang="cs-CZ" sz="1600" dirty="0"/>
              <a:t>–</a:t>
            </a:r>
            <a:r>
              <a:rPr lang="cs-CZ" sz="1600" b="1" dirty="0"/>
              <a:t> </a:t>
            </a:r>
            <a:r>
              <a:rPr lang="cs-CZ" sz="1600" dirty="0"/>
              <a:t>svoboda myšlení, určení metod, hranice svobody výzkumu</a:t>
            </a:r>
          </a:p>
          <a:p>
            <a:pPr marL="414900" indent="-342900">
              <a:buAutoNum type="arabicPeriod"/>
            </a:pPr>
            <a:r>
              <a:rPr lang="cs-CZ" sz="1600" b="1" dirty="0"/>
              <a:t>Etické zásady </a:t>
            </a:r>
            <a:r>
              <a:rPr lang="cs-CZ" sz="1600" dirty="0"/>
              <a:t>–</a:t>
            </a:r>
            <a:r>
              <a:rPr lang="cs-CZ" sz="1600" b="1" dirty="0"/>
              <a:t> </a:t>
            </a:r>
            <a:r>
              <a:rPr lang="cs-CZ" sz="1600" dirty="0"/>
              <a:t>etické postupy, GDPR</a:t>
            </a:r>
          </a:p>
          <a:p>
            <a:pPr marL="414900" indent="-342900">
              <a:buAutoNum type="arabicPeriod"/>
            </a:pPr>
            <a:r>
              <a:rPr lang="cs-CZ" sz="1600" b="1" dirty="0"/>
              <a:t>Profesní odpovědnost </a:t>
            </a:r>
            <a:r>
              <a:rPr lang="cs-CZ" sz="1600" dirty="0"/>
              <a:t>– prospěšnost výzkumu, odmítání plagiátorství, duševní vlastnictví</a:t>
            </a:r>
          </a:p>
          <a:p>
            <a:pPr marL="414900" indent="-342900">
              <a:buAutoNum type="arabicPeriod"/>
            </a:pPr>
            <a:r>
              <a:rPr lang="cs-CZ" sz="1600" b="1" dirty="0"/>
              <a:t>Profesní přístup</a:t>
            </a:r>
            <a:r>
              <a:rPr lang="cs-CZ" sz="1600" dirty="0"/>
              <a:t> – příprava výzkumu, ošetření podmínek vč. finančních, </a:t>
            </a:r>
            <a:r>
              <a:rPr lang="cs-CZ" sz="1600" b="1" dirty="0"/>
              <a:t> </a:t>
            </a:r>
            <a:r>
              <a:rPr lang="cs-CZ" sz="1600" dirty="0"/>
              <a:t>informovanost o změnách</a:t>
            </a:r>
          </a:p>
          <a:p>
            <a:pPr marL="414900" indent="-342900">
              <a:buAutoNum type="arabicPeriod"/>
            </a:pPr>
            <a:r>
              <a:rPr lang="cs-CZ" sz="1600" b="1" dirty="0"/>
              <a:t>Smluvní a zákonné podmínky </a:t>
            </a:r>
            <a:r>
              <a:rPr lang="cs-CZ" sz="1600" dirty="0"/>
              <a:t>–</a:t>
            </a:r>
            <a:r>
              <a:rPr lang="cs-CZ" sz="1600" b="1" dirty="0"/>
              <a:t> </a:t>
            </a:r>
            <a:r>
              <a:rPr lang="cs-CZ" sz="1600" dirty="0"/>
              <a:t>znalost a dodržování předpisů (národních, odvětvových, institucionálních) </a:t>
            </a:r>
            <a:endParaRPr lang="cs-CZ" sz="1600" b="1" dirty="0"/>
          </a:p>
          <a:p>
            <a:pPr marL="414900" indent="-342900">
              <a:buAutoNum type="arabicPeriod"/>
            </a:pPr>
            <a:r>
              <a:rPr lang="cs-CZ" sz="1600" b="1" dirty="0"/>
              <a:t>Odpovědnost </a:t>
            </a:r>
            <a:r>
              <a:rPr lang="cs-CZ" sz="1600" dirty="0"/>
              <a:t>–</a:t>
            </a:r>
            <a:r>
              <a:rPr lang="cs-CZ" sz="1600" b="1" dirty="0"/>
              <a:t> </a:t>
            </a:r>
            <a:r>
              <a:rPr lang="cs-CZ" sz="1600" dirty="0"/>
              <a:t>vůči společnosti, zaměstnavateli, investorům, pravidlo „3E“</a:t>
            </a:r>
          </a:p>
          <a:p>
            <a:pPr marL="414900" indent="-342900">
              <a:buAutoNum type="arabicPeriod"/>
            </a:pPr>
            <a:r>
              <a:rPr lang="cs-CZ" sz="1600" b="1" dirty="0"/>
              <a:t>Řádné postupy v oblasti výzkumu </a:t>
            </a:r>
            <a:r>
              <a:rPr lang="cs-CZ" sz="1600" dirty="0"/>
              <a:t>– BOZP, GDPR </a:t>
            </a:r>
          </a:p>
          <a:p>
            <a:pPr marL="414900" indent="-342900">
              <a:buAutoNum type="arabicPeriod"/>
            </a:pPr>
            <a:r>
              <a:rPr lang="cs-CZ" sz="1600" b="1" dirty="0"/>
              <a:t>Šíření a využívání prostředků </a:t>
            </a:r>
            <a:r>
              <a:rPr lang="cs-CZ" sz="1600" dirty="0"/>
              <a:t>– diseminace výsledků, Open Access, transfer technologií</a:t>
            </a:r>
          </a:p>
          <a:p>
            <a:pPr marL="414900" indent="-342900">
              <a:buAutoNum type="arabicPeriod"/>
            </a:pPr>
            <a:r>
              <a:rPr lang="cs-CZ" sz="1600" b="1" dirty="0"/>
              <a:t>Veřejný závazek </a:t>
            </a:r>
            <a:r>
              <a:rPr lang="cs-CZ" sz="1600" dirty="0"/>
              <a:t>– popularizace vědy </a:t>
            </a:r>
          </a:p>
          <a:p>
            <a:pPr marL="414900" indent="-342900">
              <a:buAutoNum type="arabicPeriod"/>
            </a:pPr>
            <a:r>
              <a:rPr lang="cs-CZ" sz="1600" b="1" dirty="0"/>
              <a:t> Nediskriminace </a:t>
            </a:r>
            <a:r>
              <a:rPr lang="cs-CZ" sz="1600" dirty="0"/>
              <a:t>– rovné zacházení s pracovníky</a:t>
            </a:r>
          </a:p>
          <a:p>
            <a:pPr marL="414900" indent="-342900">
              <a:buAutoNum type="arabicPeriod"/>
            </a:pPr>
            <a:r>
              <a:rPr lang="cs-CZ" sz="1600" b="1" dirty="0"/>
              <a:t> Systém hodnocení </a:t>
            </a:r>
            <a:r>
              <a:rPr lang="cs-CZ" sz="1600" dirty="0"/>
              <a:t>– pravidelný, průhledný, komplexní systém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E7F109B-CC65-4B4C-8829-7C2FB5DA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650" y="596241"/>
            <a:ext cx="2970836" cy="1392579"/>
          </a:xfrm>
          <a:prstGeom prst="rect">
            <a:avLst/>
          </a:prstGeom>
        </p:spPr>
      </p:pic>
      <p:pic>
        <p:nvPicPr>
          <p:cNvPr id="7" name="Obrázek 7" descr="Obsah obrázku pták&#10;&#10;Popis vygenerovaný s velmi vysokou mírou spolehlivosti">
            <a:extLst>
              <a:ext uri="{FF2B5EF4-FFF2-40B4-BE49-F238E27FC236}">
                <a16:creationId xmlns="" xmlns:a16="http://schemas.microsoft.com/office/drawing/2014/main" id="{0B8012F9-2FB3-42DC-B440-28D8CAB4B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27" y="5985054"/>
            <a:ext cx="2743200" cy="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49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CZ.potx" id="{18947633-106F-4B01-B355-8E448D25C37F}" vid="{08DC0416-1C28-44D6-9ED7-F38064DA5C1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573510A1AF904CBCED9F7B3767E79E" ma:contentTypeVersion="12" ma:contentTypeDescription="Vytvoří nový dokument" ma:contentTypeScope="" ma:versionID="62635aa5fb49386a98fc301da26088aa">
  <xsd:schema xmlns:xsd="http://www.w3.org/2001/XMLSchema" xmlns:xs="http://www.w3.org/2001/XMLSchema" xmlns:p="http://schemas.microsoft.com/office/2006/metadata/properties" xmlns:ns2="46937f59-171b-43fd-96c8-a0c6cd43237c" xmlns:ns3="62385951-a183-45fb-aec7-03ce2fbf1637" targetNamespace="http://schemas.microsoft.com/office/2006/metadata/properties" ma:root="true" ma:fieldsID="eba94e84c4cef3767819e6e27e4790be" ns2:_="" ns3:_="">
    <xsd:import namespace="46937f59-171b-43fd-96c8-a0c6cd43237c"/>
    <xsd:import namespace="62385951-a183-45fb-aec7-03ce2fbf1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37f59-171b-43fd-96c8-a0c6cd432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85951-a183-45fb-aec7-03ce2fbf163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937AD-FB7C-4FB7-9EF9-B0AFFB2AC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8ECCA6-C7DD-40B6-BD32-65FD39D0CA4E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46937f59-171b-43fd-96c8-a0c6cd43237c"/>
    <ds:schemaRef ds:uri="http://schemas.microsoft.com/office/2006/documentManagement/types"/>
    <ds:schemaRef ds:uri="http://schemas.microsoft.com/office/infopath/2007/PartnerControls"/>
    <ds:schemaRef ds:uri="62385951-a183-45fb-aec7-03ce2fbf163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3CE96D-3955-41F3-BBC9-15819BF74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37f59-171b-43fd-96c8-a0c6cd43237c"/>
    <ds:schemaRef ds:uri="62385951-a183-45fb-aec7-03ce2fbf1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prezentace-fss-cz (2)</Template>
  <TotalTime>1872</TotalTime>
  <Words>1275</Words>
  <Application>Microsoft Office PowerPoint</Application>
  <PresentationFormat>Širokoúhlá obrazovka</PresentationFormat>
  <Paragraphs>227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Tahoma</vt:lpstr>
      <vt:lpstr>Wingdings</vt:lpstr>
      <vt:lpstr>Prezentace_MU_CZ</vt:lpstr>
      <vt:lpstr>HR AWARD – náš společný cíl</vt:lpstr>
      <vt:lpstr>Co je to HR Award a k čemu se může hodit?</vt:lpstr>
      <vt:lpstr>Co všechno můžete VY ovlivnit?</vt:lpstr>
      <vt:lpstr>Význam ocenění HR Award pro VÁS a FSS</vt:lpstr>
      <vt:lpstr>Jak na to?</vt:lpstr>
      <vt:lpstr>Kdo se o HRS4R opírá?</vt:lpstr>
      <vt:lpstr>Jaké oblasti HR Award zahrnuje?</vt:lpstr>
      <vt:lpstr>Harmonogram HR Award podle Euraxess</vt:lpstr>
      <vt:lpstr>Etické a profesní aspekty    </vt:lpstr>
      <vt:lpstr>Nábor nových pracovníků </vt:lpstr>
      <vt:lpstr>Pracovní podmínky a sociální jistoty </vt:lpstr>
      <vt:lpstr>Vzdělávání a školení </vt:lpstr>
      <vt:lpstr>Zařazení akademických a neakademických zaměstnanců ve výzkumu a vývoji MU</vt:lpstr>
      <vt:lpstr>Pracovní skupina akademiků a výzkumníků</vt:lpstr>
      <vt:lpstr>Organizační schéma spolupráce HR Award na FSS</vt:lpstr>
      <vt:lpstr>Jak spolupracujeme s RMU a jinými fakultami?</vt:lpstr>
      <vt:lpstr>HR Exellence in Research Award  podpořeno OP VVV II  </vt:lpstr>
      <vt:lpstr>Cesta k HR Award je živý proces</vt:lpstr>
      <vt:lpstr>V případě zájmu či potřeby se obraťte na: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vestibulu + foto HRS4R</dc:title>
  <dc:creator>Gabriela Vybíralová</dc:creator>
  <cp:lastModifiedBy>Gabriela</cp:lastModifiedBy>
  <cp:revision>220</cp:revision>
  <cp:lastPrinted>2019-09-19T09:03:10Z</cp:lastPrinted>
  <dcterms:created xsi:type="dcterms:W3CDTF">2019-09-10T06:09:52Z</dcterms:created>
  <dcterms:modified xsi:type="dcterms:W3CDTF">2020-11-29T14:02:19Z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0x01010013573510A1AF904CBCED9F7B3767E79E</vt:lpwstr>
  </property>
</Properties>
</file>