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6" r:id="rId2"/>
    <p:sldId id="292" r:id="rId3"/>
    <p:sldId id="290" r:id="rId4"/>
    <p:sldId id="304" r:id="rId5"/>
    <p:sldId id="300" r:id="rId6"/>
    <p:sldId id="294" r:id="rId7"/>
    <p:sldId id="296" r:id="rId8"/>
    <p:sldId id="297" r:id="rId9"/>
    <p:sldId id="303" r:id="rId10"/>
    <p:sldId id="301" r:id="rId11"/>
    <p:sldId id="298" r:id="rId12"/>
    <p:sldId id="302" r:id="rId13"/>
    <p:sldId id="299" r:id="rId14"/>
    <p:sldId id="288" r:id="rId1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20000"/>
      </a:spcBef>
      <a:spcAft>
        <a:spcPct val="0"/>
      </a:spcAft>
      <a:buClr>
        <a:schemeClr val="tx1"/>
      </a:buClr>
      <a:buChar char="•"/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Char char="•"/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Char char="•"/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Char char="•"/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Char char="•"/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99CC"/>
    <a:srgbClr val="FF0066"/>
    <a:srgbClr val="3E83BC"/>
    <a:srgbClr val="0076BD"/>
    <a:srgbClr val="0076B8"/>
    <a:srgbClr val="CCFFFF"/>
    <a:srgbClr val="BDC387"/>
    <a:srgbClr val="E2F0B6"/>
    <a:srgbClr val="D2E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297" autoAdjust="0"/>
  </p:normalViewPr>
  <p:slideViewPr>
    <p:cSldViewPr>
      <p:cViewPr varScale="1">
        <p:scale>
          <a:sx n="63" d="100"/>
          <a:sy n="63" d="100"/>
        </p:scale>
        <p:origin x="954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74" y="43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3E83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1F-4D79-91A1-E63114B680A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1F-4D79-91A1-E63114B680A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1F-4D79-91A1-E63114B680AD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4</c:v>
                </c:pt>
              </c:strCache>
            </c:strRef>
          </c:tx>
          <c:spPr>
            <a:solidFill>
              <a:srgbClr val="D6009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1F-4D79-91A1-E63114B680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7697408"/>
        <c:axId val="77698944"/>
      </c:barChart>
      <c:catAx>
        <c:axId val="7769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cs-CZ"/>
          </a:p>
        </c:txPr>
        <c:crossAx val="77698944"/>
        <c:crosses val="autoZero"/>
        <c:auto val="1"/>
        <c:lblAlgn val="ctr"/>
        <c:lblOffset val="100"/>
        <c:noMultiLvlLbl val="0"/>
      </c:catAx>
      <c:valAx>
        <c:axId val="776989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77697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>
                <a:latin typeface="Calibri" panose="020F0502020204030204" pitchFamily="34" charset="0"/>
              </a:rPr>
              <a:t>Graf 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3E83BC"/>
            </a:solidFill>
            <a:ln w="0">
              <a:noFill/>
            </a:ln>
          </c:spPr>
          <c:dPt>
            <c:idx val="0"/>
            <c:bubble3D val="0"/>
            <c:spPr>
              <a:solidFill>
                <a:srgbClr val="3E83BC"/>
              </a:solidFill>
              <a:ln w="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0D1-4D43-A82D-BB33784C75FB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0D1-4D43-A82D-BB33784C75FB}"/>
              </c:ext>
            </c:extLst>
          </c:dPt>
          <c:dPt>
            <c:idx val="2"/>
            <c:bubble3D val="0"/>
            <c:spPr>
              <a:solidFill>
                <a:srgbClr val="FF99CC"/>
              </a:solidFill>
              <a:ln w="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0D1-4D43-A82D-BB33784C75FB}"/>
              </c:ext>
            </c:extLst>
          </c:dPt>
          <c:dPt>
            <c:idx val="3"/>
            <c:bubble3D val="0"/>
            <c:spPr>
              <a:solidFill>
                <a:srgbClr val="D60093"/>
              </a:solidFill>
              <a:ln w="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0D1-4D43-A82D-BB33784C75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0D1-4D43-A82D-BB33784C75F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0D1-4D43-A82D-BB33784C75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5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1F-4D79-91A1-E63114B68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528993230411016"/>
          <c:y val="0.86511005659946816"/>
          <c:w val="0.60604049189973552"/>
          <c:h val="0.117074016991063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F841F6-0FA0-4A73-8B0B-C5DC94A633C4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4E6EF8F-C687-42F8-BF9C-82231CB850C8}">
      <dgm:prSet phldrT="[Text]"/>
      <dgm:spPr/>
      <dgm:t>
        <a:bodyPr/>
        <a:lstStyle/>
        <a:p>
          <a:r>
            <a:rPr lang="cs-CZ" dirty="0" smtClean="0"/>
            <a:t>Přihlášení na VŠ</a:t>
          </a:r>
          <a:endParaRPr lang="cs-CZ" dirty="0"/>
        </a:p>
      </dgm:t>
    </dgm:pt>
    <dgm:pt modelId="{5478501D-48EB-4F98-BCD1-597D3BB1B526}" type="parTrans" cxnId="{58951541-8EF8-45AB-A6E1-87C3EEEDA356}">
      <dgm:prSet/>
      <dgm:spPr/>
      <dgm:t>
        <a:bodyPr/>
        <a:lstStyle/>
        <a:p>
          <a:endParaRPr lang="cs-CZ"/>
        </a:p>
      </dgm:t>
    </dgm:pt>
    <dgm:pt modelId="{8DC1E172-016F-44B2-AA86-D6D1253A9F4B}" type="sibTrans" cxnId="{58951541-8EF8-45AB-A6E1-87C3EEEDA356}">
      <dgm:prSet/>
      <dgm:spPr/>
      <dgm:t>
        <a:bodyPr/>
        <a:lstStyle/>
        <a:p>
          <a:endParaRPr lang="cs-CZ"/>
        </a:p>
      </dgm:t>
    </dgm:pt>
    <dgm:pt modelId="{DBCBC1B4-D2F0-4F17-81BC-471CB90F491F}">
      <dgm:prSet phldrT="[Text]"/>
      <dgm:spPr/>
      <dgm:t>
        <a:bodyPr/>
        <a:lstStyle/>
        <a:p>
          <a:r>
            <a:rPr lang="cs-CZ" dirty="0" smtClean="0"/>
            <a:t>NUTNÉ</a:t>
          </a:r>
        </a:p>
        <a:p>
          <a:r>
            <a:rPr lang="cs-CZ" dirty="0" smtClean="0"/>
            <a:t>Přihláška na VŠ</a:t>
          </a:r>
          <a:endParaRPr lang="cs-CZ" dirty="0"/>
        </a:p>
      </dgm:t>
    </dgm:pt>
    <dgm:pt modelId="{DCD6AE2B-557C-4F1F-B2D2-6D7B5CDCBE6B}" type="parTrans" cxnId="{D19ABC5B-6C51-45F4-8020-4D67D4A59088}">
      <dgm:prSet/>
      <dgm:spPr/>
      <dgm:t>
        <a:bodyPr/>
        <a:lstStyle/>
        <a:p>
          <a:endParaRPr lang="cs-CZ" dirty="0"/>
        </a:p>
      </dgm:t>
    </dgm:pt>
    <dgm:pt modelId="{777E4F4F-BF36-4D65-9D78-2F9DF5909E9F}" type="sibTrans" cxnId="{D19ABC5B-6C51-45F4-8020-4D67D4A59088}">
      <dgm:prSet/>
      <dgm:spPr/>
      <dgm:t>
        <a:bodyPr/>
        <a:lstStyle/>
        <a:p>
          <a:endParaRPr lang="cs-CZ" dirty="0"/>
        </a:p>
      </dgm:t>
    </dgm:pt>
    <dgm:pt modelId="{D4507E12-85DB-4BEE-A994-979C66EF9596}">
      <dgm:prSet phldrT="[Text]"/>
      <dgm:spPr/>
      <dgm:t>
        <a:bodyPr/>
        <a:lstStyle/>
        <a:p>
          <a:r>
            <a:rPr lang="cs-CZ" dirty="0" smtClean="0"/>
            <a:t>Fakulta nezve na PZ, očekává, že studenti absolvují NSZ</a:t>
          </a:r>
          <a:endParaRPr lang="cs-CZ" dirty="0"/>
        </a:p>
      </dgm:t>
    </dgm:pt>
    <dgm:pt modelId="{F073BE87-58B8-4444-8BFD-FC6733E65A1A}" type="parTrans" cxnId="{B01EA000-9A39-48AC-87C3-E9EB32D732DF}">
      <dgm:prSet/>
      <dgm:spPr/>
      <dgm:t>
        <a:bodyPr/>
        <a:lstStyle/>
        <a:p>
          <a:endParaRPr lang="cs-CZ"/>
        </a:p>
      </dgm:t>
    </dgm:pt>
    <dgm:pt modelId="{F5B0C381-BDB6-44BC-9F83-ECD6275933EE}" type="sibTrans" cxnId="{B01EA000-9A39-48AC-87C3-E9EB32D732DF}">
      <dgm:prSet/>
      <dgm:spPr/>
      <dgm:t>
        <a:bodyPr/>
        <a:lstStyle/>
        <a:p>
          <a:endParaRPr lang="cs-CZ" dirty="0"/>
        </a:p>
      </dgm:t>
    </dgm:pt>
    <dgm:pt modelId="{10A94BBF-C7BD-4228-990B-B37A35A75B4F}">
      <dgm:prSet phldrT="[Text]"/>
      <dgm:spPr/>
      <dgm:t>
        <a:bodyPr/>
        <a:lstStyle/>
        <a:p>
          <a:r>
            <a:rPr lang="cs-CZ" dirty="0" smtClean="0"/>
            <a:t>Přihlášení k NSZ</a:t>
          </a:r>
          <a:endParaRPr lang="cs-CZ" dirty="0"/>
        </a:p>
      </dgm:t>
    </dgm:pt>
    <dgm:pt modelId="{795BD9CD-16E0-454C-A073-1251CED8D49A}" type="parTrans" cxnId="{91E12328-57C4-403C-81F4-42168FB9979F}">
      <dgm:prSet/>
      <dgm:spPr/>
      <dgm:t>
        <a:bodyPr/>
        <a:lstStyle/>
        <a:p>
          <a:endParaRPr lang="cs-CZ"/>
        </a:p>
      </dgm:t>
    </dgm:pt>
    <dgm:pt modelId="{8DFE96FC-AD17-4375-9305-D345FFDFCDEA}" type="sibTrans" cxnId="{91E12328-57C4-403C-81F4-42168FB9979F}">
      <dgm:prSet/>
      <dgm:spPr/>
      <dgm:t>
        <a:bodyPr/>
        <a:lstStyle/>
        <a:p>
          <a:endParaRPr lang="cs-CZ"/>
        </a:p>
      </dgm:t>
    </dgm:pt>
    <dgm:pt modelId="{8A03C144-D5C0-4A58-B321-741D1D9C17A6}">
      <dgm:prSet phldrT="[Text]"/>
      <dgm:spPr/>
      <dgm:t>
        <a:bodyPr/>
        <a:lstStyle/>
        <a:p>
          <a:r>
            <a:rPr lang="cs-CZ" dirty="0" smtClean="0"/>
            <a:t>STUDENT: Přihlášení na ww.scio.cz/nsz</a:t>
          </a:r>
          <a:endParaRPr lang="cs-CZ" dirty="0"/>
        </a:p>
      </dgm:t>
    </dgm:pt>
    <dgm:pt modelId="{3C1D7D54-7AB0-44D6-8CCE-E98B15EF88F8}" type="parTrans" cxnId="{D810947E-50B8-4BDC-82A2-FE3EE232C3BD}">
      <dgm:prSet/>
      <dgm:spPr/>
      <dgm:t>
        <a:bodyPr/>
        <a:lstStyle/>
        <a:p>
          <a:endParaRPr lang="cs-CZ" dirty="0"/>
        </a:p>
      </dgm:t>
    </dgm:pt>
    <dgm:pt modelId="{A5057CB0-6E88-4A0E-B540-CC5208D3D9F3}" type="sibTrans" cxnId="{D810947E-50B8-4BDC-82A2-FE3EE232C3BD}">
      <dgm:prSet/>
      <dgm:spPr/>
      <dgm:t>
        <a:bodyPr/>
        <a:lstStyle/>
        <a:p>
          <a:endParaRPr lang="cs-CZ" dirty="0"/>
        </a:p>
      </dgm:t>
    </dgm:pt>
    <dgm:pt modelId="{BEFE6E48-A86A-406C-9DB7-882E64000768}">
      <dgm:prSet phldrT="[Text]"/>
      <dgm:spPr/>
      <dgm:t>
        <a:bodyPr/>
        <a:lstStyle/>
        <a:p>
          <a:r>
            <a:rPr lang="cs-CZ" dirty="0" smtClean="0"/>
            <a:t>SCIO: Pozvánka na NSZ</a:t>
          </a:r>
        </a:p>
      </dgm:t>
    </dgm:pt>
    <dgm:pt modelId="{874FEB55-608F-4E5B-8C7E-5F44CE17766D}" type="parTrans" cxnId="{7F4CB41E-C057-4A59-97F2-98F7DE193D07}">
      <dgm:prSet/>
      <dgm:spPr/>
      <dgm:t>
        <a:bodyPr/>
        <a:lstStyle/>
        <a:p>
          <a:endParaRPr lang="cs-CZ"/>
        </a:p>
      </dgm:t>
    </dgm:pt>
    <dgm:pt modelId="{27EC083C-352A-41E4-9812-0AC356C30210}" type="sibTrans" cxnId="{7F4CB41E-C057-4A59-97F2-98F7DE193D07}">
      <dgm:prSet/>
      <dgm:spPr/>
      <dgm:t>
        <a:bodyPr/>
        <a:lstStyle/>
        <a:p>
          <a:endParaRPr lang="cs-CZ" dirty="0"/>
        </a:p>
      </dgm:t>
    </dgm:pt>
    <dgm:pt modelId="{7A38F97C-41B8-457D-9458-D20A51638547}">
      <dgm:prSet phldrT="[Text]"/>
      <dgm:spPr/>
      <dgm:t>
        <a:bodyPr/>
        <a:lstStyle/>
        <a:p>
          <a:r>
            <a:rPr lang="cs-CZ" dirty="0" smtClean="0"/>
            <a:t>STUDENT: Absolvování testů</a:t>
          </a:r>
        </a:p>
      </dgm:t>
    </dgm:pt>
    <dgm:pt modelId="{0CEAECEB-4FA2-443B-95F7-D2180F290946}" type="parTrans" cxnId="{E9C7ACCF-D097-45CD-A296-84FE0CEED645}">
      <dgm:prSet/>
      <dgm:spPr/>
      <dgm:t>
        <a:bodyPr/>
        <a:lstStyle/>
        <a:p>
          <a:endParaRPr lang="cs-CZ"/>
        </a:p>
      </dgm:t>
    </dgm:pt>
    <dgm:pt modelId="{5B4A7C7B-A1FB-4F14-9826-CBB58693B1DB}" type="sibTrans" cxnId="{E9C7ACCF-D097-45CD-A296-84FE0CEED645}">
      <dgm:prSet/>
      <dgm:spPr/>
      <dgm:t>
        <a:bodyPr/>
        <a:lstStyle/>
        <a:p>
          <a:endParaRPr lang="cs-CZ" dirty="0"/>
        </a:p>
      </dgm:t>
    </dgm:pt>
    <dgm:pt modelId="{69EE8715-3A52-4A88-9154-0CC1436D2B20}">
      <dgm:prSet phldrT="[Text]"/>
      <dgm:spPr/>
      <dgm:t>
        <a:bodyPr/>
        <a:lstStyle/>
        <a:p>
          <a:r>
            <a:rPr lang="cs-CZ" dirty="0" smtClean="0"/>
            <a:t>SCIO: Zaslání výsledků z testů jak uchazeči, tak fakultě, případně STUDENT posílá fakultě certifikát</a:t>
          </a:r>
        </a:p>
      </dgm:t>
    </dgm:pt>
    <dgm:pt modelId="{CB373E5D-AF5B-48B5-AED9-68E2DE2D225B}" type="parTrans" cxnId="{12C0FE3E-EA09-490C-A2C5-32BBAECA6FF4}">
      <dgm:prSet/>
      <dgm:spPr/>
      <dgm:t>
        <a:bodyPr/>
        <a:lstStyle/>
        <a:p>
          <a:endParaRPr lang="cs-CZ"/>
        </a:p>
      </dgm:t>
    </dgm:pt>
    <dgm:pt modelId="{2B65465D-783B-4063-8302-3E7C0C71C577}" type="sibTrans" cxnId="{12C0FE3E-EA09-490C-A2C5-32BBAECA6FF4}">
      <dgm:prSet/>
      <dgm:spPr/>
      <dgm:t>
        <a:bodyPr/>
        <a:lstStyle/>
        <a:p>
          <a:endParaRPr lang="cs-CZ"/>
        </a:p>
      </dgm:t>
    </dgm:pt>
    <dgm:pt modelId="{4DD07D0A-6AD8-4E97-AE2F-05ED12CE967F}">
      <dgm:prSet phldrT="[Text]"/>
      <dgm:spPr/>
      <dgm:t>
        <a:bodyPr/>
        <a:lstStyle/>
        <a:p>
          <a:r>
            <a:rPr lang="cs-CZ" dirty="0" smtClean="0"/>
            <a:t>FAKULTA od SCIO dostane výsledky NSZ, podle toho SAMA rozhodne o přijetí či nepřijetí uchazeče</a:t>
          </a:r>
          <a:endParaRPr lang="cs-CZ" dirty="0"/>
        </a:p>
      </dgm:t>
    </dgm:pt>
    <dgm:pt modelId="{F734880B-93A8-4A1D-A6A6-1538441830B2}" type="parTrans" cxnId="{726CE20D-F5B4-44F6-865F-63E8D0DE79CF}">
      <dgm:prSet/>
      <dgm:spPr/>
      <dgm:t>
        <a:bodyPr/>
        <a:lstStyle/>
        <a:p>
          <a:endParaRPr lang="cs-CZ"/>
        </a:p>
      </dgm:t>
    </dgm:pt>
    <dgm:pt modelId="{0FAC6C1B-1F8F-461A-BB19-D27810D6E592}" type="sibTrans" cxnId="{726CE20D-F5B4-44F6-865F-63E8D0DE79CF}">
      <dgm:prSet/>
      <dgm:spPr/>
      <dgm:t>
        <a:bodyPr/>
        <a:lstStyle/>
        <a:p>
          <a:endParaRPr lang="cs-CZ"/>
        </a:p>
      </dgm:t>
    </dgm:pt>
    <dgm:pt modelId="{F7563503-CC13-47DB-BD0B-09FB23C6A77D}" type="pres">
      <dgm:prSet presAssocID="{12F841F6-0FA0-4A73-8B0B-C5DC94A633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A2EA29A-F94C-4E10-B3E2-125680CFACF6}" type="pres">
      <dgm:prSet presAssocID="{44E6EF8F-C687-42F8-BF9C-82231CB850C8}" presName="vertFlow" presStyleCnt="0"/>
      <dgm:spPr/>
    </dgm:pt>
    <dgm:pt modelId="{C60D98D0-BEDB-4777-9E83-1E8B0B623A97}" type="pres">
      <dgm:prSet presAssocID="{44E6EF8F-C687-42F8-BF9C-82231CB850C8}" presName="header" presStyleLbl="node1" presStyleIdx="0" presStyleCnt="2"/>
      <dgm:spPr/>
      <dgm:t>
        <a:bodyPr/>
        <a:lstStyle/>
        <a:p>
          <a:endParaRPr lang="cs-CZ"/>
        </a:p>
      </dgm:t>
    </dgm:pt>
    <dgm:pt modelId="{614105BB-90A0-4A21-960C-1CD62E1533EE}" type="pres">
      <dgm:prSet presAssocID="{DCD6AE2B-557C-4F1F-B2D2-6D7B5CDCBE6B}" presName="parTrans" presStyleLbl="sibTrans2D1" presStyleIdx="0" presStyleCnt="7"/>
      <dgm:spPr/>
      <dgm:t>
        <a:bodyPr/>
        <a:lstStyle/>
        <a:p>
          <a:endParaRPr lang="cs-CZ"/>
        </a:p>
      </dgm:t>
    </dgm:pt>
    <dgm:pt modelId="{507B72F7-4858-4EDB-BFA6-BC51551A1864}" type="pres">
      <dgm:prSet presAssocID="{DBCBC1B4-D2F0-4F17-81BC-471CB90F491F}" presName="child" presStyleLbl="alignAccFollow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89C9B8-2D6E-49EC-8650-87030F0EA55E}" type="pres">
      <dgm:prSet presAssocID="{777E4F4F-BF36-4D65-9D78-2F9DF5909E9F}" presName="sibTrans" presStyleLbl="sibTrans2D1" presStyleIdx="1" presStyleCnt="7"/>
      <dgm:spPr/>
      <dgm:t>
        <a:bodyPr/>
        <a:lstStyle/>
        <a:p>
          <a:endParaRPr lang="cs-CZ"/>
        </a:p>
      </dgm:t>
    </dgm:pt>
    <dgm:pt modelId="{EA0CE72B-6EA8-4043-BEF2-36D0DB69A2CA}" type="pres">
      <dgm:prSet presAssocID="{D4507E12-85DB-4BEE-A994-979C66EF9596}" presName="child" presStyleLbl="alignAccFollow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C9C4CF-E679-4E8E-911E-758ADF8562CF}" type="pres">
      <dgm:prSet presAssocID="{F5B0C381-BDB6-44BC-9F83-ECD6275933EE}" presName="sibTrans" presStyleLbl="sibTrans2D1" presStyleIdx="2" presStyleCnt="7"/>
      <dgm:spPr/>
      <dgm:t>
        <a:bodyPr/>
        <a:lstStyle/>
        <a:p>
          <a:endParaRPr lang="cs-CZ"/>
        </a:p>
      </dgm:t>
    </dgm:pt>
    <dgm:pt modelId="{586D2029-A5FF-4E38-8BBB-1FD3DC235B6F}" type="pres">
      <dgm:prSet presAssocID="{4DD07D0A-6AD8-4E97-AE2F-05ED12CE967F}" presName="child" presStyleLbl="alignAccFollowNode1" presStyleIdx="2" presStyleCnt="7" custLinFactY="176636" custLinFactNeighborX="818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FDE253-A3B2-4F93-847B-EC8670698662}" type="pres">
      <dgm:prSet presAssocID="{44E6EF8F-C687-42F8-BF9C-82231CB850C8}" presName="hSp" presStyleCnt="0"/>
      <dgm:spPr/>
    </dgm:pt>
    <dgm:pt modelId="{8294E139-F32A-4C04-8AF9-69FF8411EF89}" type="pres">
      <dgm:prSet presAssocID="{10A94BBF-C7BD-4228-990B-B37A35A75B4F}" presName="vertFlow" presStyleCnt="0"/>
      <dgm:spPr/>
    </dgm:pt>
    <dgm:pt modelId="{1D58C159-7C9F-432B-AC39-1FFE524B8E72}" type="pres">
      <dgm:prSet presAssocID="{10A94BBF-C7BD-4228-990B-B37A35A75B4F}" presName="header" presStyleLbl="node1" presStyleIdx="1" presStyleCnt="2"/>
      <dgm:spPr/>
      <dgm:t>
        <a:bodyPr/>
        <a:lstStyle/>
        <a:p>
          <a:endParaRPr lang="cs-CZ"/>
        </a:p>
      </dgm:t>
    </dgm:pt>
    <dgm:pt modelId="{500767C3-CE32-4849-B33A-289002A522AA}" type="pres">
      <dgm:prSet presAssocID="{3C1D7D54-7AB0-44D6-8CCE-E98B15EF88F8}" presName="parTrans" presStyleLbl="sibTrans2D1" presStyleIdx="3" presStyleCnt="7"/>
      <dgm:spPr/>
      <dgm:t>
        <a:bodyPr/>
        <a:lstStyle/>
        <a:p>
          <a:endParaRPr lang="cs-CZ"/>
        </a:p>
      </dgm:t>
    </dgm:pt>
    <dgm:pt modelId="{1519D964-7F40-4E02-BAA2-2A2CFDCEC3A1}" type="pres">
      <dgm:prSet presAssocID="{8A03C144-D5C0-4A58-B321-741D1D9C17A6}" presName="child" presStyleLbl="alignAccFollow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A24312-BB44-496F-BD22-2957DD95BB3E}" type="pres">
      <dgm:prSet presAssocID="{A5057CB0-6E88-4A0E-B540-CC5208D3D9F3}" presName="sibTrans" presStyleLbl="sibTrans2D1" presStyleIdx="4" presStyleCnt="7"/>
      <dgm:spPr/>
      <dgm:t>
        <a:bodyPr/>
        <a:lstStyle/>
        <a:p>
          <a:endParaRPr lang="cs-CZ"/>
        </a:p>
      </dgm:t>
    </dgm:pt>
    <dgm:pt modelId="{1B712DD1-B652-4784-AD34-8E44EDBB9DE9}" type="pres">
      <dgm:prSet presAssocID="{BEFE6E48-A86A-406C-9DB7-882E64000768}" presName="child" presStyleLbl="alignAccFollow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FFF5A1-7E7B-4BAF-9BA1-C2CEC86143FD}" type="pres">
      <dgm:prSet presAssocID="{27EC083C-352A-41E4-9812-0AC356C30210}" presName="sibTrans" presStyleLbl="sibTrans2D1" presStyleIdx="5" presStyleCnt="7"/>
      <dgm:spPr/>
      <dgm:t>
        <a:bodyPr/>
        <a:lstStyle/>
        <a:p>
          <a:endParaRPr lang="cs-CZ"/>
        </a:p>
      </dgm:t>
    </dgm:pt>
    <dgm:pt modelId="{7B0930CF-98C8-469D-BC53-E5C94E9299FC}" type="pres">
      <dgm:prSet presAssocID="{7A38F97C-41B8-457D-9458-D20A51638547}" presName="child" presStyleLbl="alignAccFollow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6A0109-0319-4BD4-B78F-148172FAD190}" type="pres">
      <dgm:prSet presAssocID="{5B4A7C7B-A1FB-4F14-9826-CBB58693B1DB}" presName="sibTrans" presStyleLbl="sibTrans2D1" presStyleIdx="6" presStyleCnt="7"/>
      <dgm:spPr/>
      <dgm:t>
        <a:bodyPr/>
        <a:lstStyle/>
        <a:p>
          <a:endParaRPr lang="cs-CZ"/>
        </a:p>
      </dgm:t>
    </dgm:pt>
    <dgm:pt modelId="{682C26AE-7A30-4BE4-B8E0-E7B3BC56459F}" type="pres">
      <dgm:prSet presAssocID="{69EE8715-3A52-4A88-9154-0CC1436D2B20}" presName="child" presStyleLbl="alignAccFollow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4B9E4CB-F08B-44B7-B6EC-8A9F0242E8CE}" type="presOf" srcId="{BEFE6E48-A86A-406C-9DB7-882E64000768}" destId="{1B712DD1-B652-4784-AD34-8E44EDBB9DE9}" srcOrd="0" destOrd="0" presId="urn:microsoft.com/office/officeart/2005/8/layout/lProcess1"/>
    <dgm:cxn modelId="{1651F756-B101-4EAC-8405-6A3F09E7BC9C}" type="presOf" srcId="{12F841F6-0FA0-4A73-8B0B-C5DC94A633C4}" destId="{F7563503-CC13-47DB-BD0B-09FB23C6A77D}" srcOrd="0" destOrd="0" presId="urn:microsoft.com/office/officeart/2005/8/layout/lProcess1"/>
    <dgm:cxn modelId="{9F5DB8D6-3867-4449-935D-503240144E54}" type="presOf" srcId="{DCD6AE2B-557C-4F1F-B2D2-6D7B5CDCBE6B}" destId="{614105BB-90A0-4A21-960C-1CD62E1533EE}" srcOrd="0" destOrd="0" presId="urn:microsoft.com/office/officeart/2005/8/layout/lProcess1"/>
    <dgm:cxn modelId="{D19ABC5B-6C51-45F4-8020-4D67D4A59088}" srcId="{44E6EF8F-C687-42F8-BF9C-82231CB850C8}" destId="{DBCBC1B4-D2F0-4F17-81BC-471CB90F491F}" srcOrd="0" destOrd="0" parTransId="{DCD6AE2B-557C-4F1F-B2D2-6D7B5CDCBE6B}" sibTransId="{777E4F4F-BF36-4D65-9D78-2F9DF5909E9F}"/>
    <dgm:cxn modelId="{7F4CB41E-C057-4A59-97F2-98F7DE193D07}" srcId="{10A94BBF-C7BD-4228-990B-B37A35A75B4F}" destId="{BEFE6E48-A86A-406C-9DB7-882E64000768}" srcOrd="1" destOrd="0" parTransId="{874FEB55-608F-4E5B-8C7E-5F44CE17766D}" sibTransId="{27EC083C-352A-41E4-9812-0AC356C30210}"/>
    <dgm:cxn modelId="{A7671EB1-3389-47C8-B528-4A010A4F47FD}" type="presOf" srcId="{69EE8715-3A52-4A88-9154-0CC1436D2B20}" destId="{682C26AE-7A30-4BE4-B8E0-E7B3BC56459F}" srcOrd="0" destOrd="0" presId="urn:microsoft.com/office/officeart/2005/8/layout/lProcess1"/>
    <dgm:cxn modelId="{DFE4D71F-7315-480A-874F-79B7A3301947}" type="presOf" srcId="{777E4F4F-BF36-4D65-9D78-2F9DF5909E9F}" destId="{8A89C9B8-2D6E-49EC-8650-87030F0EA55E}" srcOrd="0" destOrd="0" presId="urn:microsoft.com/office/officeart/2005/8/layout/lProcess1"/>
    <dgm:cxn modelId="{12C0FE3E-EA09-490C-A2C5-32BBAECA6FF4}" srcId="{10A94BBF-C7BD-4228-990B-B37A35A75B4F}" destId="{69EE8715-3A52-4A88-9154-0CC1436D2B20}" srcOrd="3" destOrd="0" parTransId="{CB373E5D-AF5B-48B5-AED9-68E2DE2D225B}" sibTransId="{2B65465D-783B-4063-8302-3E7C0C71C577}"/>
    <dgm:cxn modelId="{D810947E-50B8-4BDC-82A2-FE3EE232C3BD}" srcId="{10A94BBF-C7BD-4228-990B-B37A35A75B4F}" destId="{8A03C144-D5C0-4A58-B321-741D1D9C17A6}" srcOrd="0" destOrd="0" parTransId="{3C1D7D54-7AB0-44D6-8CCE-E98B15EF88F8}" sibTransId="{A5057CB0-6E88-4A0E-B540-CC5208D3D9F3}"/>
    <dgm:cxn modelId="{EFFAC98F-2E57-46C0-B2E6-46DE8577932A}" type="presOf" srcId="{5B4A7C7B-A1FB-4F14-9826-CBB58693B1DB}" destId="{6A6A0109-0319-4BD4-B78F-148172FAD190}" srcOrd="0" destOrd="0" presId="urn:microsoft.com/office/officeart/2005/8/layout/lProcess1"/>
    <dgm:cxn modelId="{2766B112-6CA7-491C-BD59-E81E592FB029}" type="presOf" srcId="{F5B0C381-BDB6-44BC-9F83-ECD6275933EE}" destId="{B3C9C4CF-E679-4E8E-911E-758ADF8562CF}" srcOrd="0" destOrd="0" presId="urn:microsoft.com/office/officeart/2005/8/layout/lProcess1"/>
    <dgm:cxn modelId="{F30C4086-1253-4B3B-8641-9D52735E9A8A}" type="presOf" srcId="{7A38F97C-41B8-457D-9458-D20A51638547}" destId="{7B0930CF-98C8-469D-BC53-E5C94E9299FC}" srcOrd="0" destOrd="0" presId="urn:microsoft.com/office/officeart/2005/8/layout/lProcess1"/>
    <dgm:cxn modelId="{4A7924EC-8B9B-4D43-9C19-1B30192FE59F}" type="presOf" srcId="{44E6EF8F-C687-42F8-BF9C-82231CB850C8}" destId="{C60D98D0-BEDB-4777-9E83-1E8B0B623A97}" srcOrd="0" destOrd="0" presId="urn:microsoft.com/office/officeart/2005/8/layout/lProcess1"/>
    <dgm:cxn modelId="{E6098614-3F15-4E37-8773-C564DEC58665}" type="presOf" srcId="{DBCBC1B4-D2F0-4F17-81BC-471CB90F491F}" destId="{507B72F7-4858-4EDB-BFA6-BC51551A1864}" srcOrd="0" destOrd="0" presId="urn:microsoft.com/office/officeart/2005/8/layout/lProcess1"/>
    <dgm:cxn modelId="{91E12328-57C4-403C-81F4-42168FB9979F}" srcId="{12F841F6-0FA0-4A73-8B0B-C5DC94A633C4}" destId="{10A94BBF-C7BD-4228-990B-B37A35A75B4F}" srcOrd="1" destOrd="0" parTransId="{795BD9CD-16E0-454C-A073-1251CED8D49A}" sibTransId="{8DFE96FC-AD17-4375-9305-D345FFDFCDEA}"/>
    <dgm:cxn modelId="{91CFC939-9FDA-4491-BE57-72085AC7D7D7}" type="presOf" srcId="{3C1D7D54-7AB0-44D6-8CCE-E98B15EF88F8}" destId="{500767C3-CE32-4849-B33A-289002A522AA}" srcOrd="0" destOrd="0" presId="urn:microsoft.com/office/officeart/2005/8/layout/lProcess1"/>
    <dgm:cxn modelId="{726CE20D-F5B4-44F6-865F-63E8D0DE79CF}" srcId="{44E6EF8F-C687-42F8-BF9C-82231CB850C8}" destId="{4DD07D0A-6AD8-4E97-AE2F-05ED12CE967F}" srcOrd="2" destOrd="0" parTransId="{F734880B-93A8-4A1D-A6A6-1538441830B2}" sibTransId="{0FAC6C1B-1F8F-461A-BB19-D27810D6E592}"/>
    <dgm:cxn modelId="{034C7369-D1A4-4346-94B4-521F708B9770}" type="presOf" srcId="{27EC083C-352A-41E4-9812-0AC356C30210}" destId="{FEFFF5A1-7E7B-4BAF-9BA1-C2CEC86143FD}" srcOrd="0" destOrd="0" presId="urn:microsoft.com/office/officeart/2005/8/layout/lProcess1"/>
    <dgm:cxn modelId="{58951541-8EF8-45AB-A6E1-87C3EEEDA356}" srcId="{12F841F6-0FA0-4A73-8B0B-C5DC94A633C4}" destId="{44E6EF8F-C687-42F8-BF9C-82231CB850C8}" srcOrd="0" destOrd="0" parTransId="{5478501D-48EB-4F98-BCD1-597D3BB1B526}" sibTransId="{8DC1E172-016F-44B2-AA86-D6D1253A9F4B}"/>
    <dgm:cxn modelId="{8CEF30EA-6577-48B0-81EC-319B8106BA2E}" type="presOf" srcId="{10A94BBF-C7BD-4228-990B-B37A35A75B4F}" destId="{1D58C159-7C9F-432B-AC39-1FFE524B8E72}" srcOrd="0" destOrd="0" presId="urn:microsoft.com/office/officeart/2005/8/layout/lProcess1"/>
    <dgm:cxn modelId="{E9C7ACCF-D097-45CD-A296-84FE0CEED645}" srcId="{10A94BBF-C7BD-4228-990B-B37A35A75B4F}" destId="{7A38F97C-41B8-457D-9458-D20A51638547}" srcOrd="2" destOrd="0" parTransId="{0CEAECEB-4FA2-443B-95F7-D2180F290946}" sibTransId="{5B4A7C7B-A1FB-4F14-9826-CBB58693B1DB}"/>
    <dgm:cxn modelId="{05C0AF7A-401F-4734-85CC-46811E627C29}" type="presOf" srcId="{8A03C144-D5C0-4A58-B321-741D1D9C17A6}" destId="{1519D964-7F40-4E02-BAA2-2A2CFDCEC3A1}" srcOrd="0" destOrd="0" presId="urn:microsoft.com/office/officeart/2005/8/layout/lProcess1"/>
    <dgm:cxn modelId="{B01EA000-9A39-48AC-87C3-E9EB32D732DF}" srcId="{44E6EF8F-C687-42F8-BF9C-82231CB850C8}" destId="{D4507E12-85DB-4BEE-A994-979C66EF9596}" srcOrd="1" destOrd="0" parTransId="{F073BE87-58B8-4444-8BFD-FC6733E65A1A}" sibTransId="{F5B0C381-BDB6-44BC-9F83-ECD6275933EE}"/>
    <dgm:cxn modelId="{0C05D8DF-A03C-4112-A415-884CB1CB20EE}" type="presOf" srcId="{D4507E12-85DB-4BEE-A994-979C66EF9596}" destId="{EA0CE72B-6EA8-4043-BEF2-36D0DB69A2CA}" srcOrd="0" destOrd="0" presId="urn:microsoft.com/office/officeart/2005/8/layout/lProcess1"/>
    <dgm:cxn modelId="{0B93671D-1BF5-452A-BCD3-B4FA899BE65C}" type="presOf" srcId="{A5057CB0-6E88-4A0E-B540-CC5208D3D9F3}" destId="{22A24312-BB44-496F-BD22-2957DD95BB3E}" srcOrd="0" destOrd="0" presId="urn:microsoft.com/office/officeart/2005/8/layout/lProcess1"/>
    <dgm:cxn modelId="{3EC13C3C-A30E-4BE0-8CE1-E364E2905EF9}" type="presOf" srcId="{4DD07D0A-6AD8-4E97-AE2F-05ED12CE967F}" destId="{586D2029-A5FF-4E38-8BBB-1FD3DC235B6F}" srcOrd="0" destOrd="0" presId="urn:microsoft.com/office/officeart/2005/8/layout/lProcess1"/>
    <dgm:cxn modelId="{178D1087-6BBE-4F3B-AFA0-CF6CA820A3BA}" type="presParOf" srcId="{F7563503-CC13-47DB-BD0B-09FB23C6A77D}" destId="{2A2EA29A-F94C-4E10-B3E2-125680CFACF6}" srcOrd="0" destOrd="0" presId="urn:microsoft.com/office/officeart/2005/8/layout/lProcess1"/>
    <dgm:cxn modelId="{C0110951-933B-4431-BF91-AD60BEDCAD25}" type="presParOf" srcId="{2A2EA29A-F94C-4E10-B3E2-125680CFACF6}" destId="{C60D98D0-BEDB-4777-9E83-1E8B0B623A97}" srcOrd="0" destOrd="0" presId="urn:microsoft.com/office/officeart/2005/8/layout/lProcess1"/>
    <dgm:cxn modelId="{4C9A7EE2-9D88-4C5F-A8E0-23AF15396EC7}" type="presParOf" srcId="{2A2EA29A-F94C-4E10-B3E2-125680CFACF6}" destId="{614105BB-90A0-4A21-960C-1CD62E1533EE}" srcOrd="1" destOrd="0" presId="urn:microsoft.com/office/officeart/2005/8/layout/lProcess1"/>
    <dgm:cxn modelId="{58119961-6DB7-4992-A367-BB40274591E3}" type="presParOf" srcId="{2A2EA29A-F94C-4E10-B3E2-125680CFACF6}" destId="{507B72F7-4858-4EDB-BFA6-BC51551A1864}" srcOrd="2" destOrd="0" presId="urn:microsoft.com/office/officeart/2005/8/layout/lProcess1"/>
    <dgm:cxn modelId="{AB271589-9574-420E-B8B2-68167CF8BF6A}" type="presParOf" srcId="{2A2EA29A-F94C-4E10-B3E2-125680CFACF6}" destId="{8A89C9B8-2D6E-49EC-8650-87030F0EA55E}" srcOrd="3" destOrd="0" presId="urn:microsoft.com/office/officeart/2005/8/layout/lProcess1"/>
    <dgm:cxn modelId="{9B2634D8-F295-48D6-A7FD-5B75E405C5BF}" type="presParOf" srcId="{2A2EA29A-F94C-4E10-B3E2-125680CFACF6}" destId="{EA0CE72B-6EA8-4043-BEF2-36D0DB69A2CA}" srcOrd="4" destOrd="0" presId="urn:microsoft.com/office/officeart/2005/8/layout/lProcess1"/>
    <dgm:cxn modelId="{5E943B2D-EFC7-41FE-B74D-9A51C7164AAF}" type="presParOf" srcId="{2A2EA29A-F94C-4E10-B3E2-125680CFACF6}" destId="{B3C9C4CF-E679-4E8E-911E-758ADF8562CF}" srcOrd="5" destOrd="0" presId="urn:microsoft.com/office/officeart/2005/8/layout/lProcess1"/>
    <dgm:cxn modelId="{11B57FD6-C798-4A64-A815-928089924E49}" type="presParOf" srcId="{2A2EA29A-F94C-4E10-B3E2-125680CFACF6}" destId="{586D2029-A5FF-4E38-8BBB-1FD3DC235B6F}" srcOrd="6" destOrd="0" presId="urn:microsoft.com/office/officeart/2005/8/layout/lProcess1"/>
    <dgm:cxn modelId="{86DB5489-6E8D-4639-B2A6-155AD4FF3A96}" type="presParOf" srcId="{F7563503-CC13-47DB-BD0B-09FB23C6A77D}" destId="{D7FDE253-A3B2-4F93-847B-EC8670698662}" srcOrd="1" destOrd="0" presId="urn:microsoft.com/office/officeart/2005/8/layout/lProcess1"/>
    <dgm:cxn modelId="{F399D6C0-58F0-4BE1-ACB0-B37DEE7C7C2D}" type="presParOf" srcId="{F7563503-CC13-47DB-BD0B-09FB23C6A77D}" destId="{8294E139-F32A-4C04-8AF9-69FF8411EF89}" srcOrd="2" destOrd="0" presId="urn:microsoft.com/office/officeart/2005/8/layout/lProcess1"/>
    <dgm:cxn modelId="{9DBD2768-DD7D-4C24-8B99-51D996C90932}" type="presParOf" srcId="{8294E139-F32A-4C04-8AF9-69FF8411EF89}" destId="{1D58C159-7C9F-432B-AC39-1FFE524B8E72}" srcOrd="0" destOrd="0" presId="urn:microsoft.com/office/officeart/2005/8/layout/lProcess1"/>
    <dgm:cxn modelId="{5E98A2E6-4A92-4CAE-9ECB-387DF7750494}" type="presParOf" srcId="{8294E139-F32A-4C04-8AF9-69FF8411EF89}" destId="{500767C3-CE32-4849-B33A-289002A522AA}" srcOrd="1" destOrd="0" presId="urn:microsoft.com/office/officeart/2005/8/layout/lProcess1"/>
    <dgm:cxn modelId="{F9FA41E7-8A33-46AC-95F9-DFBA65542D37}" type="presParOf" srcId="{8294E139-F32A-4C04-8AF9-69FF8411EF89}" destId="{1519D964-7F40-4E02-BAA2-2A2CFDCEC3A1}" srcOrd="2" destOrd="0" presId="urn:microsoft.com/office/officeart/2005/8/layout/lProcess1"/>
    <dgm:cxn modelId="{0CCA1935-BA86-4CF0-ADC7-59103DFF443A}" type="presParOf" srcId="{8294E139-F32A-4C04-8AF9-69FF8411EF89}" destId="{22A24312-BB44-496F-BD22-2957DD95BB3E}" srcOrd="3" destOrd="0" presId="urn:microsoft.com/office/officeart/2005/8/layout/lProcess1"/>
    <dgm:cxn modelId="{378898D9-0084-4016-8F23-1FA690D98BCF}" type="presParOf" srcId="{8294E139-F32A-4C04-8AF9-69FF8411EF89}" destId="{1B712DD1-B652-4784-AD34-8E44EDBB9DE9}" srcOrd="4" destOrd="0" presId="urn:microsoft.com/office/officeart/2005/8/layout/lProcess1"/>
    <dgm:cxn modelId="{252314F6-1845-43F0-A815-A4C3D9659289}" type="presParOf" srcId="{8294E139-F32A-4C04-8AF9-69FF8411EF89}" destId="{FEFFF5A1-7E7B-4BAF-9BA1-C2CEC86143FD}" srcOrd="5" destOrd="0" presId="urn:microsoft.com/office/officeart/2005/8/layout/lProcess1"/>
    <dgm:cxn modelId="{38FF98D6-EDEC-4DEB-81C1-26EBEE9E65F0}" type="presParOf" srcId="{8294E139-F32A-4C04-8AF9-69FF8411EF89}" destId="{7B0930CF-98C8-469D-BC53-E5C94E9299FC}" srcOrd="6" destOrd="0" presId="urn:microsoft.com/office/officeart/2005/8/layout/lProcess1"/>
    <dgm:cxn modelId="{B3CA9480-AB3E-4FCB-BD70-E1DBB0BED014}" type="presParOf" srcId="{8294E139-F32A-4C04-8AF9-69FF8411EF89}" destId="{6A6A0109-0319-4BD4-B78F-148172FAD190}" srcOrd="7" destOrd="0" presId="urn:microsoft.com/office/officeart/2005/8/layout/lProcess1"/>
    <dgm:cxn modelId="{B2B19D1D-8AD4-4692-AFB5-17EC7980E729}" type="presParOf" srcId="{8294E139-F32A-4C04-8AF9-69FF8411EF89}" destId="{682C26AE-7A30-4BE4-B8E0-E7B3BC56459F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D98D0-BEDB-4777-9E83-1E8B0B623A97}">
      <dsp:nvSpPr>
        <dsp:cNvPr id="0" name=""/>
        <dsp:cNvSpPr/>
      </dsp:nvSpPr>
      <dsp:spPr>
        <a:xfrm>
          <a:off x="1088062" y="0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Přihlášení na VŠ</a:t>
          </a:r>
          <a:endParaRPr lang="cs-CZ" sz="2900" kern="1200" dirty="0"/>
        </a:p>
      </dsp:txBody>
      <dsp:txXfrm>
        <a:off x="1108775" y="20713"/>
        <a:ext cx="2787300" cy="665755"/>
      </dsp:txXfrm>
    </dsp:sp>
    <dsp:sp modelId="{614105BB-90A0-4A21-960C-1CD62E1533EE}">
      <dsp:nvSpPr>
        <dsp:cNvPr id="0" name=""/>
        <dsp:cNvSpPr/>
      </dsp:nvSpPr>
      <dsp:spPr>
        <a:xfrm rot="5400000">
          <a:off x="2440547" y="769060"/>
          <a:ext cx="123756" cy="1237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B72F7-4858-4EDB-BFA6-BC51551A1864}">
      <dsp:nvSpPr>
        <dsp:cNvPr id="0" name=""/>
        <dsp:cNvSpPr/>
      </dsp:nvSpPr>
      <dsp:spPr>
        <a:xfrm>
          <a:off x="1088062" y="954695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NUTNÉ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Přihláška na VŠ</a:t>
          </a:r>
          <a:endParaRPr lang="cs-CZ" sz="1300" kern="1200" dirty="0"/>
        </a:p>
      </dsp:txBody>
      <dsp:txXfrm>
        <a:off x="1108775" y="975408"/>
        <a:ext cx="2787300" cy="665755"/>
      </dsp:txXfrm>
    </dsp:sp>
    <dsp:sp modelId="{8A89C9B8-2D6E-49EC-8650-87030F0EA55E}">
      <dsp:nvSpPr>
        <dsp:cNvPr id="0" name=""/>
        <dsp:cNvSpPr/>
      </dsp:nvSpPr>
      <dsp:spPr>
        <a:xfrm rot="5400000">
          <a:off x="2440547" y="1723755"/>
          <a:ext cx="123756" cy="1237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CE72B-6EA8-4043-BEF2-36D0DB69A2CA}">
      <dsp:nvSpPr>
        <dsp:cNvPr id="0" name=""/>
        <dsp:cNvSpPr/>
      </dsp:nvSpPr>
      <dsp:spPr>
        <a:xfrm>
          <a:off x="1088062" y="1909390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Fakulta nezve na PZ, očekává, že studenti absolvují NSZ</a:t>
          </a:r>
          <a:endParaRPr lang="cs-CZ" sz="1300" kern="1200" dirty="0"/>
        </a:p>
      </dsp:txBody>
      <dsp:txXfrm>
        <a:off x="1108775" y="1930103"/>
        <a:ext cx="2787300" cy="665755"/>
      </dsp:txXfrm>
    </dsp:sp>
    <dsp:sp modelId="{B3C9C4CF-E679-4E8E-911E-758ADF8562CF}">
      <dsp:nvSpPr>
        <dsp:cNvPr id="0" name=""/>
        <dsp:cNvSpPr/>
      </dsp:nvSpPr>
      <dsp:spPr>
        <a:xfrm rot="5358342">
          <a:off x="1974724" y="3155798"/>
          <a:ext cx="1078540" cy="1237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D2029-A5FF-4E38-8BBB-1FD3DC235B6F}">
      <dsp:nvSpPr>
        <dsp:cNvPr id="0" name=""/>
        <dsp:cNvSpPr/>
      </dsp:nvSpPr>
      <dsp:spPr>
        <a:xfrm>
          <a:off x="1111201" y="3818781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FAKULTA od SCIO dostane výsledky NSZ, podle toho SAMA rozhodne o přijetí či nepřijetí uchazeče</a:t>
          </a:r>
          <a:endParaRPr lang="cs-CZ" sz="1300" kern="1200" dirty="0"/>
        </a:p>
      </dsp:txBody>
      <dsp:txXfrm>
        <a:off x="1131914" y="3839494"/>
        <a:ext cx="2787300" cy="665755"/>
      </dsp:txXfrm>
    </dsp:sp>
    <dsp:sp modelId="{1D58C159-7C9F-432B-AC39-1FFE524B8E72}">
      <dsp:nvSpPr>
        <dsp:cNvPr id="0" name=""/>
        <dsp:cNvSpPr/>
      </dsp:nvSpPr>
      <dsp:spPr>
        <a:xfrm>
          <a:off x="4312810" y="0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Přihlášení k NSZ</a:t>
          </a:r>
          <a:endParaRPr lang="cs-CZ" sz="2900" kern="1200" dirty="0"/>
        </a:p>
      </dsp:txBody>
      <dsp:txXfrm>
        <a:off x="4333523" y="20713"/>
        <a:ext cx="2787300" cy="665755"/>
      </dsp:txXfrm>
    </dsp:sp>
    <dsp:sp modelId="{500767C3-CE32-4849-B33A-289002A522AA}">
      <dsp:nvSpPr>
        <dsp:cNvPr id="0" name=""/>
        <dsp:cNvSpPr/>
      </dsp:nvSpPr>
      <dsp:spPr>
        <a:xfrm rot="5400000">
          <a:off x="5665295" y="769060"/>
          <a:ext cx="123756" cy="1237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9D964-7F40-4E02-BAA2-2A2CFDCEC3A1}">
      <dsp:nvSpPr>
        <dsp:cNvPr id="0" name=""/>
        <dsp:cNvSpPr/>
      </dsp:nvSpPr>
      <dsp:spPr>
        <a:xfrm>
          <a:off x="4312810" y="954695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STUDENT: Přihlášení na ww.scio.cz/nsz</a:t>
          </a:r>
          <a:endParaRPr lang="cs-CZ" sz="1300" kern="1200" dirty="0"/>
        </a:p>
      </dsp:txBody>
      <dsp:txXfrm>
        <a:off x="4333523" y="975408"/>
        <a:ext cx="2787300" cy="665755"/>
      </dsp:txXfrm>
    </dsp:sp>
    <dsp:sp modelId="{22A24312-BB44-496F-BD22-2957DD95BB3E}">
      <dsp:nvSpPr>
        <dsp:cNvPr id="0" name=""/>
        <dsp:cNvSpPr/>
      </dsp:nvSpPr>
      <dsp:spPr>
        <a:xfrm rot="5400000">
          <a:off x="5665295" y="1723755"/>
          <a:ext cx="123756" cy="1237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12DD1-B652-4784-AD34-8E44EDBB9DE9}">
      <dsp:nvSpPr>
        <dsp:cNvPr id="0" name=""/>
        <dsp:cNvSpPr/>
      </dsp:nvSpPr>
      <dsp:spPr>
        <a:xfrm>
          <a:off x="4312810" y="1909390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SCIO: Pozvánka na NSZ</a:t>
          </a:r>
        </a:p>
      </dsp:txBody>
      <dsp:txXfrm>
        <a:off x="4333523" y="1930103"/>
        <a:ext cx="2787300" cy="665755"/>
      </dsp:txXfrm>
    </dsp:sp>
    <dsp:sp modelId="{FEFFF5A1-7E7B-4BAF-9BA1-C2CEC86143FD}">
      <dsp:nvSpPr>
        <dsp:cNvPr id="0" name=""/>
        <dsp:cNvSpPr/>
      </dsp:nvSpPr>
      <dsp:spPr>
        <a:xfrm rot="5400000">
          <a:off x="5665295" y="2678450"/>
          <a:ext cx="123756" cy="1237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930CF-98C8-469D-BC53-E5C94E9299FC}">
      <dsp:nvSpPr>
        <dsp:cNvPr id="0" name=""/>
        <dsp:cNvSpPr/>
      </dsp:nvSpPr>
      <dsp:spPr>
        <a:xfrm>
          <a:off x="4312810" y="2864085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STUDENT: Absolvování testů</a:t>
          </a:r>
        </a:p>
      </dsp:txBody>
      <dsp:txXfrm>
        <a:off x="4333523" y="2884798"/>
        <a:ext cx="2787300" cy="665755"/>
      </dsp:txXfrm>
    </dsp:sp>
    <dsp:sp modelId="{6A6A0109-0319-4BD4-B78F-148172FAD190}">
      <dsp:nvSpPr>
        <dsp:cNvPr id="0" name=""/>
        <dsp:cNvSpPr/>
      </dsp:nvSpPr>
      <dsp:spPr>
        <a:xfrm rot="5400000">
          <a:off x="5665295" y="3633146"/>
          <a:ext cx="123756" cy="1237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C26AE-7A30-4BE4-B8E0-E7B3BC56459F}">
      <dsp:nvSpPr>
        <dsp:cNvPr id="0" name=""/>
        <dsp:cNvSpPr/>
      </dsp:nvSpPr>
      <dsp:spPr>
        <a:xfrm>
          <a:off x="4312810" y="3818781"/>
          <a:ext cx="2828726" cy="70718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SCIO: Zaslání výsledků z testů jak uchazeči, tak fakultě, případně STUDENT posílá fakultě certifikát</a:t>
          </a:r>
        </a:p>
      </dsp:txBody>
      <dsp:txXfrm>
        <a:off x="4333523" y="3839494"/>
        <a:ext cx="2787300" cy="665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651AE861-72FA-4EA0-8895-F926CE02A6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17623FEA-7713-48CA-B866-D2FBA7D87D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Lékařské, slovenské </a:t>
            </a:r>
            <a:r>
              <a:rPr lang="cs-CZ" dirty="0" err="1" smtClean="0"/>
              <a:t>významené</a:t>
            </a:r>
            <a:r>
              <a:rPr lang="cs-CZ" dirty="0" smtClean="0"/>
              <a:t>, přechod do A nebo alespoň B…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3FEA-7713-48CA-B866-D2FBA7D87D1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339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Lékařské, slovenské </a:t>
            </a:r>
            <a:r>
              <a:rPr lang="cs-CZ" dirty="0" err="1" smtClean="0"/>
              <a:t>významené</a:t>
            </a:r>
            <a:r>
              <a:rPr lang="cs-CZ" dirty="0" smtClean="0"/>
              <a:t>, přechod do A nebo alespoň B…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3FEA-7713-48CA-B866-D2FBA7D87D1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315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Lékařské, slovenské </a:t>
            </a:r>
            <a:r>
              <a:rPr lang="cs-CZ" dirty="0" err="1" smtClean="0"/>
              <a:t>významené</a:t>
            </a:r>
            <a:r>
              <a:rPr lang="cs-CZ" dirty="0" smtClean="0"/>
              <a:t>, přechod do A nebo alespoň B…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3FEA-7713-48CA-B866-D2FBA7D87D1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385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Lékařské, slovenské </a:t>
            </a:r>
            <a:r>
              <a:rPr lang="cs-CZ" dirty="0" err="1" smtClean="0"/>
              <a:t>významené</a:t>
            </a:r>
            <a:r>
              <a:rPr lang="cs-CZ" dirty="0" smtClean="0"/>
              <a:t>, přechod do A nebo alespoň B…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3FEA-7713-48CA-B866-D2FBA7D87D1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133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Lékařské, slovenské </a:t>
            </a:r>
            <a:r>
              <a:rPr lang="cs-CZ" dirty="0" err="1" smtClean="0"/>
              <a:t>významené</a:t>
            </a:r>
            <a:r>
              <a:rPr lang="cs-CZ" dirty="0" smtClean="0"/>
              <a:t>, přechod do A nebo alespoň B…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3FEA-7713-48CA-B866-D2FBA7D87D1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756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Lékařské, slovenské </a:t>
            </a:r>
            <a:r>
              <a:rPr lang="cs-CZ" dirty="0" err="1" smtClean="0"/>
              <a:t>významené</a:t>
            </a:r>
            <a:r>
              <a:rPr lang="cs-CZ" dirty="0" smtClean="0"/>
              <a:t>, přechod do A nebo alespoň B…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3FEA-7713-48CA-B866-D2FBA7D87D1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566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Lékařské, slovenské </a:t>
            </a:r>
            <a:r>
              <a:rPr lang="cs-CZ" dirty="0" err="1" smtClean="0"/>
              <a:t>významené</a:t>
            </a:r>
            <a:r>
              <a:rPr lang="cs-CZ" dirty="0" smtClean="0"/>
              <a:t>, přechod do A nebo alespoň B…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3FEA-7713-48CA-B866-D2FBA7D87D1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855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3FEA-7713-48CA-B866-D2FBA7D87D1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385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3FEA-7713-48CA-B866-D2FBA7D87D1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821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Lékařské, slovenské </a:t>
            </a:r>
            <a:r>
              <a:rPr lang="cs-CZ" dirty="0" err="1" smtClean="0"/>
              <a:t>významené</a:t>
            </a:r>
            <a:r>
              <a:rPr lang="cs-CZ" dirty="0" smtClean="0"/>
              <a:t>, přechod do A nebo alespoň B…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3FEA-7713-48CA-B866-D2FBA7D87D1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003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Lékařské, slovenské </a:t>
            </a:r>
            <a:r>
              <a:rPr lang="cs-CZ" dirty="0" err="1" smtClean="0"/>
              <a:t>významené</a:t>
            </a:r>
            <a:r>
              <a:rPr lang="cs-CZ" dirty="0" smtClean="0"/>
              <a:t>, přechod do A nebo alespoň B…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23FEA-7713-48CA-B866-D2FBA7D87D1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651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27585" y="3717032"/>
            <a:ext cx="6336704" cy="1800200"/>
          </a:xfrm>
        </p:spPr>
        <p:txBody>
          <a:bodyPr/>
          <a:lstStyle>
            <a:lvl1pPr algn="l">
              <a:defRPr sz="4400" b="1">
                <a:solidFill>
                  <a:srgbClr val="0076B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Klepnutím lze upravit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98EBA66-D50A-44A7-AD11-1B128FAD16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16724" y="476672"/>
            <a:ext cx="2787900" cy="947886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ní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7102"/>
            <a:ext cx="8229600" cy="1009650"/>
          </a:xfrm>
        </p:spPr>
        <p:txBody>
          <a:bodyPr/>
          <a:lstStyle>
            <a:lvl1pPr algn="l">
              <a:defRPr sz="4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Klepnutím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upcový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Klepnutím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8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graphicFrame>
        <p:nvGraphicFramePr>
          <p:cNvPr id="7" name="Graf 6"/>
          <p:cNvGraphicFramePr/>
          <p:nvPr userDrawn="1">
            <p:extLst>
              <p:ext uri="{D42A27DB-BD31-4B8C-83A1-F6EECF244321}">
                <p14:modId xmlns:p14="http://schemas.microsoft.com/office/powerpoint/2010/main" val="1918801827"/>
              </p:ext>
            </p:extLst>
          </p:nvPr>
        </p:nvGraphicFramePr>
        <p:xfrm>
          <a:off x="4859716" y="1628800"/>
          <a:ext cx="3820616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uhový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Klepnutím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8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graphicFrame>
        <p:nvGraphicFramePr>
          <p:cNvPr id="7" name="Graf 6"/>
          <p:cNvGraphicFramePr/>
          <p:nvPr userDrawn="1">
            <p:extLst>
              <p:ext uri="{D42A27DB-BD31-4B8C-83A1-F6EECF244321}">
                <p14:modId xmlns:p14="http://schemas.microsoft.com/office/powerpoint/2010/main" val="1278074122"/>
              </p:ext>
            </p:extLst>
          </p:nvPr>
        </p:nvGraphicFramePr>
        <p:xfrm>
          <a:off x="4859716" y="1628800"/>
          <a:ext cx="3820616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996645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Úvod oddílu nebo závě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39552" y="2708920"/>
            <a:ext cx="8229600" cy="1009650"/>
          </a:xfrm>
        </p:spPr>
        <p:txBody>
          <a:bodyPr/>
          <a:lstStyle>
            <a:lvl1pPr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Klepnutím lze upravit styl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157192"/>
            <a:ext cx="5486400" cy="1015008"/>
          </a:xfrm>
        </p:spPr>
        <p:txBody>
          <a:bodyPr/>
          <a:lstStyle>
            <a:lvl1pPr marL="0" indent="0" algn="ctr">
              <a:buNone/>
              <a:defRPr sz="140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Obrázek 1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13412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09" r:id="rId2"/>
    <p:sldLayoutId id="2147484011" r:id="rId3"/>
    <p:sldLayoutId id="2147484023" r:id="rId4"/>
    <p:sldLayoutId id="2147484013" r:id="rId5"/>
    <p:sldLayoutId id="2147484016" r:id="rId6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 Narrow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None/>
        <a:defRPr sz="3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1623" y="2564904"/>
            <a:ext cx="7412785" cy="1990725"/>
          </a:xfrm>
        </p:spPr>
        <p:txBody>
          <a:bodyPr/>
          <a:lstStyle/>
          <a:p>
            <a:pPr algn="l" eaLnBrk="1" hangingPunct="1">
              <a:spcAft>
                <a:spcPts val="1200"/>
              </a:spcAft>
            </a:pPr>
            <a:r>
              <a:rPr lang="cs-CZ" sz="3600" b="1" dirty="0" smtClean="0">
                <a:solidFill>
                  <a:schemeClr val="tx2"/>
                </a:solidFill>
                <a:latin typeface="Arial" panose="020B0604020202020204" pitchFamily="34" charset="0"/>
                <a:ea typeface="Segoe UI" pitchFamily="34" charset="0"/>
                <a:cs typeface="Arial" panose="020B0604020202020204" pitchFamily="34" charset="0"/>
              </a:rPr>
              <a:t>Národní srovnávací zkoušky </a:t>
            </a:r>
            <a:br>
              <a:rPr lang="cs-CZ" sz="3600" b="1" dirty="0" smtClean="0">
                <a:solidFill>
                  <a:schemeClr val="tx2"/>
                </a:solidFill>
                <a:latin typeface="Arial" panose="020B0604020202020204" pitchFamily="34" charset="0"/>
                <a:ea typeface="Segoe UI" pitchFamily="34" charset="0"/>
                <a:cs typeface="Arial" panose="020B0604020202020204" pitchFamily="34" charset="0"/>
              </a:rPr>
            </a:br>
            <a:r>
              <a:rPr lang="cs-CZ" sz="3600" b="1" dirty="0" smtClean="0">
                <a:solidFill>
                  <a:schemeClr val="tx2"/>
                </a:solidFill>
                <a:latin typeface="Arial" panose="020B0604020202020204" pitchFamily="34" charset="0"/>
                <a:ea typeface="Segoe UI" pitchFamily="34" charset="0"/>
                <a:cs typeface="Arial" panose="020B0604020202020204" pitchFamily="34" charset="0"/>
              </a:rPr>
              <a:t>na Fakultě sociálních studií MU</a:t>
            </a:r>
            <a:endParaRPr lang="cs-CZ" sz="3600" b="1" dirty="0">
              <a:solidFill>
                <a:schemeClr val="tx2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algn="l" eaLnBrk="1" hangingPunct="1"/>
            <a:r>
              <a:rPr lang="cs-CZ" b="1" dirty="0" smtClean="0"/>
              <a:t>Přihlášení k NSZ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435975" cy="3816424"/>
          </a:xfrm>
        </p:spPr>
        <p:txBody>
          <a:bodyPr/>
          <a:lstStyle/>
          <a:p>
            <a:pPr marL="342900" indent="-342900" eaLnBrk="1" hangingPunct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800" b="1" dirty="0" smtClean="0">
                <a:ea typeface="Segoe UI" pitchFamily="34" charset="0"/>
              </a:rPr>
              <a:t>nezávisle na přihlášce na fakultu!</a:t>
            </a:r>
            <a:endParaRPr lang="cs-CZ" sz="2800" dirty="0" smtClean="0">
              <a:ea typeface="Segoe U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800" dirty="0" smtClean="0">
                <a:ea typeface="Segoe UI" pitchFamily="34" charset="0"/>
              </a:rPr>
              <a:t>elektronicky na </a:t>
            </a:r>
            <a:r>
              <a:rPr lang="cs-CZ" sz="2800" b="1" dirty="0" smtClean="0">
                <a:ea typeface="Segoe UI" pitchFamily="34" charset="0"/>
              </a:rPr>
              <a:t>www.scio.cz/nsz</a:t>
            </a:r>
            <a:endParaRPr lang="cs-CZ" sz="2800" dirty="0" smtClean="0">
              <a:ea typeface="Segoe U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800" dirty="0" smtClean="0">
                <a:ea typeface="Segoe UI" pitchFamily="34" charset="0"/>
              </a:rPr>
              <a:t>telefonicky na </a:t>
            </a:r>
            <a:r>
              <a:rPr lang="cs-CZ" sz="2800" b="1" dirty="0" smtClean="0">
                <a:ea typeface="Segoe UI" pitchFamily="34" charset="0"/>
              </a:rPr>
              <a:t>234 705 555</a:t>
            </a:r>
            <a:endParaRPr lang="cs-CZ" sz="2800" dirty="0" smtClean="0">
              <a:ea typeface="Segoe U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800" dirty="0" smtClean="0">
                <a:ea typeface="Segoe UI" pitchFamily="34" charset="0"/>
              </a:rPr>
              <a:t>výběr z několika termínů</a:t>
            </a:r>
            <a:endParaRPr lang="cs-CZ" sz="2800" dirty="0">
              <a:ea typeface="Segoe U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800" dirty="0">
                <a:ea typeface="Segoe UI" pitchFamily="34" charset="0"/>
              </a:rPr>
              <a:t>m</a:t>
            </a:r>
            <a:r>
              <a:rPr lang="cs-CZ" sz="2800" dirty="0" smtClean="0">
                <a:ea typeface="Segoe UI" pitchFamily="34" charset="0"/>
              </a:rPr>
              <a:t>ožnosti pro uchazeče se speciálními potřebami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800" dirty="0" smtClean="0">
              <a:ea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5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algn="l" eaLnBrk="1" hangingPunct="1"/>
            <a:r>
              <a:rPr lang="cs-CZ" b="1" dirty="0" smtClean="0"/>
              <a:t>Cena a výsledek NSZ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944" y="1628800"/>
            <a:ext cx="8435975" cy="504056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ea typeface="Segoe UI" pitchFamily="34" charset="0"/>
              </a:rPr>
              <a:t>cena: </a:t>
            </a:r>
            <a:r>
              <a:rPr lang="en-US" sz="2400" dirty="0">
                <a:ea typeface="Segoe UI" pitchFamily="34" charset="0"/>
              </a:rPr>
              <a:t>5</a:t>
            </a:r>
            <a:r>
              <a:rPr lang="cs-CZ" sz="2400" dirty="0">
                <a:ea typeface="Segoe UI" pitchFamily="34" charset="0"/>
              </a:rPr>
              <a:t>50 </a:t>
            </a:r>
            <a:r>
              <a:rPr lang="cs-CZ" sz="2400" dirty="0" smtClean="0">
                <a:ea typeface="Segoe UI" pitchFamily="34" charset="0"/>
              </a:rPr>
              <a:t>Kč (ZSV v prosincovém termínu 260 Kč)</a:t>
            </a:r>
            <a:endParaRPr lang="cs-CZ" sz="2400" dirty="0">
              <a:ea typeface="Segoe UI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ea typeface="Segoe UI" pitchFamily="34" charset="0"/>
              </a:rPr>
              <a:t>sociální sleva: zkoušky zcela zdarma, sleva na přípravné materiály do 2 000 Kč</a:t>
            </a:r>
          </a:p>
          <a:p>
            <a:pPr marL="457200" indent="-457200" eaLnBrk="1" hangingPunct="1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cs-CZ" sz="2400" b="1" dirty="0">
              <a:ea typeface="Segoe UI" pitchFamily="34" charset="0"/>
            </a:endParaRPr>
          </a:p>
          <a:p>
            <a:pPr marL="457200" indent="-457200" eaLnBrk="1" hangingPunct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sz="2400" b="1" dirty="0" smtClean="0">
                <a:ea typeface="Segoe UI" pitchFamily="34" charset="0"/>
              </a:rPr>
              <a:t>počítá se jen váš nejlepší výsledek!</a:t>
            </a:r>
            <a:endParaRPr lang="cs-CZ" sz="2400" dirty="0" smtClean="0">
              <a:ea typeface="Segoe U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sz="2400" dirty="0" smtClean="0">
                <a:ea typeface="Segoe UI" pitchFamily="34" charset="0"/>
              </a:rPr>
              <a:t>formou percentilu – udává, kolik % účastníků jste předstihli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sz="2400" dirty="0">
                <a:ea typeface="Segoe UI" pitchFamily="34" charset="0"/>
              </a:rPr>
              <a:t>výsledek předává fakultě společnost </a:t>
            </a:r>
            <a:r>
              <a:rPr lang="cs-CZ" sz="2400" dirty="0" smtClean="0">
                <a:ea typeface="Segoe UI" pitchFamily="34" charset="0"/>
              </a:rPr>
              <a:t>Scio</a:t>
            </a:r>
            <a:endParaRPr lang="cs-CZ" sz="2400" dirty="0">
              <a:ea typeface="Segoe U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sz="2400" b="1" dirty="0">
                <a:ea typeface="Segoe UI" pitchFamily="34" charset="0"/>
              </a:rPr>
              <a:t>při přihlašování k NSZ je třeba dát souhlas s poskytnutím výsledků fakultě</a:t>
            </a:r>
            <a:r>
              <a:rPr lang="cs-CZ" sz="2400" b="1" dirty="0" smtClean="0">
                <a:ea typeface="Segoe UI" pitchFamily="34" charset="0"/>
              </a:rPr>
              <a:t>!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cs-CZ" sz="2400" dirty="0" smtClean="0">
              <a:ea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305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algn="l" eaLnBrk="1" hangingPunct="1"/>
            <a:r>
              <a:rPr lang="cs-CZ" b="1" dirty="0" smtClean="0"/>
              <a:t>Příprava na NSZ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435975" cy="3816424"/>
          </a:xfrm>
        </p:spPr>
        <p:txBody>
          <a:bodyPr/>
          <a:lstStyle/>
          <a:p>
            <a:pPr>
              <a:buFontTx/>
              <a:buNone/>
            </a:pPr>
            <a:r>
              <a:rPr lang="cs-CZ" sz="2400" b="1" dirty="0" smtClean="0">
                <a:ea typeface="Segoe UI" pitchFamily="34" charset="0"/>
              </a:rPr>
              <a:t>Kurzy</a:t>
            </a:r>
          </a:p>
          <a:p>
            <a:r>
              <a:rPr lang="cs-CZ" sz="2400" dirty="0" smtClean="0">
                <a:ea typeface="Segoe UI" pitchFamily="34" charset="0"/>
              </a:rPr>
              <a:t>prezenční kurzy</a:t>
            </a:r>
          </a:p>
          <a:p>
            <a:r>
              <a:rPr lang="cs-CZ" sz="2400" dirty="0" smtClean="0">
                <a:ea typeface="Segoe UI" pitchFamily="34" charset="0"/>
              </a:rPr>
              <a:t>internetové kurzy</a:t>
            </a:r>
          </a:p>
          <a:p>
            <a:pPr>
              <a:buFontTx/>
              <a:buChar char="•"/>
            </a:pPr>
            <a:endParaRPr lang="cs-CZ" sz="2400" dirty="0" smtClean="0">
              <a:ea typeface="Segoe UI" pitchFamily="34" charset="0"/>
            </a:endParaRPr>
          </a:p>
          <a:p>
            <a:pPr>
              <a:buFontTx/>
              <a:buNone/>
            </a:pPr>
            <a:r>
              <a:rPr lang="cs-CZ" sz="2400" b="1" dirty="0">
                <a:ea typeface="Segoe UI" pitchFamily="34" charset="0"/>
              </a:rPr>
              <a:t>T</a:t>
            </a:r>
            <a:r>
              <a:rPr lang="en-US" sz="2400" b="1" dirty="0" err="1">
                <a:ea typeface="Segoe UI" pitchFamily="34" charset="0"/>
              </a:rPr>
              <a:t>i</a:t>
            </a:r>
            <a:r>
              <a:rPr lang="cs-CZ" sz="2400" b="1" dirty="0" err="1">
                <a:ea typeface="Segoe UI" pitchFamily="34" charset="0"/>
              </a:rPr>
              <a:t>štěná</a:t>
            </a:r>
            <a:r>
              <a:rPr lang="cs-CZ" sz="2400" b="1" dirty="0">
                <a:ea typeface="Segoe UI" pitchFamily="34" charset="0"/>
              </a:rPr>
              <a:t> příprava</a:t>
            </a:r>
          </a:p>
          <a:p>
            <a:r>
              <a:rPr lang="cs-CZ" sz="2400" dirty="0">
                <a:ea typeface="Segoe UI" pitchFamily="34" charset="0"/>
              </a:rPr>
              <a:t>cvičebnice s testy z minulých let</a:t>
            </a:r>
          </a:p>
          <a:p>
            <a:pPr>
              <a:buFontTx/>
              <a:buNone/>
            </a:pPr>
            <a:endParaRPr lang="cs-CZ" sz="2400" dirty="0" smtClean="0">
              <a:ea typeface="Segoe UI" pitchFamily="34" charset="0"/>
            </a:endParaRPr>
          </a:p>
          <a:p>
            <a:pPr>
              <a:buFontTx/>
              <a:buNone/>
            </a:pPr>
            <a:r>
              <a:rPr lang="cs-CZ" sz="2400" b="1" dirty="0" smtClean="0">
                <a:ea typeface="Segoe UI" pitchFamily="34" charset="0"/>
              </a:rPr>
              <a:t>Příprava na míru               </a:t>
            </a:r>
            <a:r>
              <a:rPr lang="cs-CZ" sz="2400" dirty="0" smtClean="0">
                <a:ea typeface="Segoe UI" pitchFamily="34" charset="0"/>
              </a:rPr>
              <a:t>…více na www.</a:t>
            </a:r>
            <a:r>
              <a:rPr lang="cs-CZ" sz="2400" dirty="0" err="1" smtClean="0">
                <a:ea typeface="Segoe UI" pitchFamily="34" charset="0"/>
              </a:rPr>
              <a:t>scio.cz</a:t>
            </a:r>
            <a:r>
              <a:rPr lang="cs-CZ" sz="2400" dirty="0" smtClean="0">
                <a:ea typeface="Segoe UI" pitchFamily="34" charset="0"/>
              </a:rPr>
              <a:t>/</a:t>
            </a:r>
            <a:r>
              <a:rPr lang="cs-CZ" sz="2400" dirty="0" err="1" smtClean="0">
                <a:ea typeface="Segoe UI" pitchFamily="34" charset="0"/>
              </a:rPr>
              <a:t>priprava</a:t>
            </a:r>
            <a:endParaRPr lang="cs-CZ" sz="2400" dirty="0" smtClean="0">
              <a:ea typeface="Segoe UI" pitchFamily="34" charset="0"/>
            </a:endParaRPr>
          </a:p>
          <a:p>
            <a:pPr eaLnBrk="1" hangingPunct="1">
              <a:buNone/>
            </a:pPr>
            <a:endParaRPr lang="cs-CZ" sz="2400" dirty="0" smtClean="0">
              <a:ea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39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algn="l" eaLnBrk="1" hangingPunct="1"/>
            <a:r>
              <a:rPr lang="cs-CZ" sz="4000" b="1" dirty="0" smtClean="0"/>
              <a:t>Další informace o NSZ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435975" cy="3816424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b="1" dirty="0" smtClean="0">
                <a:ea typeface="Segoe UI" pitchFamily="34" charset="0"/>
              </a:rPr>
              <a:t>www.scio.cz</a:t>
            </a:r>
          </a:p>
          <a:p>
            <a:pPr lvl="1" eaLnBrk="1" hangingPunct="1"/>
            <a:r>
              <a:rPr lang="cs-CZ" sz="2000" dirty="0" smtClean="0">
                <a:ea typeface="Segoe UI" pitchFamily="34" charset="0"/>
              </a:rPr>
              <a:t>přehled všech důležitých </a:t>
            </a:r>
            <a:r>
              <a:rPr lang="cs-CZ" sz="2000" smtClean="0">
                <a:ea typeface="Segoe UI" pitchFamily="34" charset="0"/>
              </a:rPr>
              <a:t>informací a termínů</a:t>
            </a:r>
            <a:endParaRPr lang="cs-CZ" sz="2000" dirty="0" smtClean="0">
              <a:ea typeface="Segoe UI" pitchFamily="34" charset="0"/>
            </a:endParaRPr>
          </a:p>
          <a:p>
            <a:pPr lvl="1" eaLnBrk="1" hangingPunct="1"/>
            <a:r>
              <a:rPr lang="cs-CZ" sz="2000" dirty="0">
                <a:ea typeface="Segoe UI" pitchFamily="34" charset="0"/>
              </a:rPr>
              <a:t>t</a:t>
            </a:r>
            <a:r>
              <a:rPr lang="cs-CZ" sz="2000" dirty="0" smtClean="0">
                <a:ea typeface="Segoe UI" pitchFamily="34" charset="0"/>
              </a:rPr>
              <a:t>esty z minulých termínů zdarma ke stažení</a:t>
            </a:r>
          </a:p>
          <a:p>
            <a:pPr lvl="1" eaLnBrk="1" hangingPunct="1"/>
            <a:r>
              <a:rPr lang="cs-CZ" sz="2000" dirty="0" smtClean="0">
                <a:ea typeface="Segoe UI" pitchFamily="34" charset="0"/>
              </a:rPr>
              <a:t>osobní profil</a:t>
            </a:r>
          </a:p>
          <a:p>
            <a:pPr marL="342900" indent="-342900" eaLnBrk="1" hangingPunct="1">
              <a:lnSpc>
                <a:spcPct val="50000"/>
              </a:lnSpc>
              <a:buFont typeface="Arial" panose="020B0604020202020204" pitchFamily="34" charset="0"/>
              <a:buChar char="•"/>
            </a:pPr>
            <a:endParaRPr lang="cs-CZ" sz="2400" dirty="0" smtClean="0">
              <a:ea typeface="Segoe U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err="1" smtClean="0">
                <a:ea typeface="Segoe UI" pitchFamily="34" charset="0"/>
              </a:rPr>
              <a:t>Facebook</a:t>
            </a:r>
            <a:r>
              <a:rPr lang="cs-CZ" sz="2400" dirty="0" smtClean="0">
                <a:ea typeface="Segoe UI" pitchFamily="34" charset="0"/>
              </a:rPr>
              <a:t> (Národní srovnávací zkoušky)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prstClr val="black"/>
                </a:solidFill>
                <a:ea typeface="Segoe UI" pitchFamily="34" charset="0"/>
              </a:rPr>
              <a:t>Instagram</a:t>
            </a:r>
            <a:r>
              <a:rPr lang="cs-CZ" sz="2400" dirty="0">
                <a:solidFill>
                  <a:prstClr val="black"/>
                </a:solidFill>
                <a:ea typeface="Segoe UI" pitchFamily="34" charset="0"/>
              </a:rPr>
              <a:t> (@</a:t>
            </a:r>
            <a:r>
              <a:rPr lang="cs-CZ" sz="2400" dirty="0" err="1">
                <a:solidFill>
                  <a:prstClr val="black"/>
                </a:solidFill>
                <a:ea typeface="Segoe UI" pitchFamily="34" charset="0"/>
              </a:rPr>
              <a:t>scio.nsz</a:t>
            </a:r>
            <a:r>
              <a:rPr lang="cs-CZ" sz="2400" dirty="0">
                <a:solidFill>
                  <a:prstClr val="black"/>
                </a:solidFill>
                <a:ea typeface="Segoe UI" pitchFamily="34" charset="0"/>
              </a:rPr>
              <a:t>)</a:t>
            </a:r>
            <a:endParaRPr lang="cs-CZ" sz="2000" dirty="0">
              <a:solidFill>
                <a:prstClr val="black"/>
              </a:solidFill>
              <a:ea typeface="Segoe U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>
                <a:ea typeface="Segoe UI" pitchFamily="34" charset="0"/>
              </a:rPr>
              <a:t>scio@scio.cz, tel: 234 705 555</a:t>
            </a:r>
          </a:p>
          <a:p>
            <a:pPr marL="342900" lvl="0" indent="-342900" eaLnBrk="1" hangingPunct="1">
              <a:buClr>
                <a:srgbClr val="4F81BD"/>
              </a:buCl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  <a:ea typeface="Segoe UI" pitchFamily="34" charset="0"/>
              </a:rPr>
              <a:t>n</a:t>
            </a:r>
            <a:r>
              <a:rPr lang="cs-CZ" sz="2400" dirty="0" smtClean="0">
                <a:solidFill>
                  <a:prstClr val="black"/>
                </a:solidFill>
                <a:ea typeface="Segoe UI" pitchFamily="34" charset="0"/>
              </a:rPr>
              <a:t>oviny </a:t>
            </a:r>
            <a:r>
              <a:rPr lang="cs-CZ" sz="2400" dirty="0">
                <a:solidFill>
                  <a:prstClr val="black"/>
                </a:solidFill>
                <a:ea typeface="Segoe UI" pitchFamily="34" charset="0"/>
              </a:rPr>
              <a:t>Jak na VŠ s přehledem VŠ</a:t>
            </a:r>
          </a:p>
          <a:p>
            <a:pPr marL="342900" lvl="0" indent="-342900" eaLnBrk="1" hangingPunct="1">
              <a:buClr>
                <a:srgbClr val="4F81BD"/>
              </a:buClr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prstClr val="black"/>
                </a:solidFill>
                <a:ea typeface="Segoe UI" pitchFamily="34" charset="0"/>
              </a:rPr>
              <a:t>n</a:t>
            </a:r>
            <a:r>
              <a:rPr lang="cs-CZ" sz="2400" dirty="0" err="1" smtClean="0">
                <a:solidFill>
                  <a:prstClr val="black"/>
                </a:solidFill>
                <a:ea typeface="Segoe UI" pitchFamily="34" charset="0"/>
              </a:rPr>
              <a:t>ewslettery</a:t>
            </a:r>
            <a:r>
              <a:rPr lang="cs-CZ" sz="2400" dirty="0" smtClean="0">
                <a:solidFill>
                  <a:prstClr val="black"/>
                </a:solidFill>
                <a:ea typeface="Segoe UI" pitchFamily="34" charset="0"/>
              </a:rPr>
              <a:t> </a:t>
            </a:r>
            <a:r>
              <a:rPr lang="cs-CZ" sz="2400" dirty="0">
                <a:solidFill>
                  <a:prstClr val="black"/>
                </a:solidFill>
                <a:ea typeface="Segoe UI" pitchFamily="34" charset="0"/>
              </a:rPr>
              <a:t>pro </a:t>
            </a:r>
            <a:r>
              <a:rPr lang="cs-CZ" sz="2400" dirty="0" smtClean="0">
                <a:solidFill>
                  <a:prstClr val="black"/>
                </a:solidFill>
                <a:ea typeface="Segoe UI" pitchFamily="34" charset="0"/>
              </a:rPr>
              <a:t>maturanty</a:t>
            </a:r>
            <a:endParaRPr lang="cs-CZ" sz="2400" dirty="0">
              <a:solidFill>
                <a:prstClr val="black"/>
              </a:solidFill>
              <a:ea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277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dirty="0">
                <a:latin typeface="Arial" panose="020B0604020202020204" pitchFamily="34" charset="0"/>
                <a:cs typeface="Arial" panose="020B0604020202020204" pitchFamily="34" charset="0"/>
              </a:rPr>
              <a:t>Scio 2021 </a:t>
            </a:r>
          </a:p>
        </p:txBody>
      </p:sp>
    </p:spTree>
    <p:extLst>
      <p:ext uri="{BB962C8B-B14F-4D97-AF65-F5344CB8AC3E}">
        <p14:creationId xmlns:p14="http://schemas.microsoft.com/office/powerpoint/2010/main" val="416613983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algn="l" eaLnBrk="1" hangingPunct="1"/>
            <a:r>
              <a:rPr lang="cs-CZ" b="1" dirty="0" smtClean="0"/>
              <a:t>Národní srovnávací zkoušky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916832"/>
            <a:ext cx="8219256" cy="3816424"/>
          </a:xfrm>
        </p:spPr>
        <p:txBody>
          <a:bodyPr/>
          <a:lstStyle/>
          <a:p>
            <a:pPr marL="457200" indent="-457200" eaLnBrk="1" hangingPunct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ea typeface="Segoe UI" pitchFamily="34" charset="0"/>
              </a:rPr>
              <a:t>skládají se formou PÍSEMNÉHO TESTU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dirty="0" smtClean="0">
                <a:ea typeface="Segoe UI" pitchFamily="34" charset="0"/>
              </a:rPr>
              <a:t>regulérní, transparentní, objektivní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dirty="0" smtClean="0">
                <a:ea typeface="Segoe UI" pitchFamily="34" charset="0"/>
              </a:rPr>
              <a:t>celkem 6 termínů, prezenčně i online (FSS MU uznává jen první 4 termíny!)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dirty="0" smtClean="0">
                <a:ea typeface="Segoe UI" pitchFamily="34" charset="0"/>
              </a:rPr>
              <a:t>nezávislé na fakultě, realizuje je společnost Scio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cs-CZ" dirty="0" smtClean="0">
              <a:ea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832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algn="l" eaLnBrk="1" hangingPunct="1"/>
            <a:r>
              <a:rPr lang="cs-CZ" b="1" dirty="0" smtClean="0"/>
              <a:t>Jak to funguje</a:t>
            </a:r>
          </a:p>
        </p:txBody>
      </p:sp>
      <p:graphicFrame>
        <p:nvGraphicFramePr>
          <p:cNvPr id="5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Šipka doleva 5"/>
          <p:cNvSpPr/>
          <p:nvPr/>
        </p:nvSpPr>
        <p:spPr>
          <a:xfrm>
            <a:off x="4355976" y="5661248"/>
            <a:ext cx="358775" cy="21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7" name="Zahnutá šipka doprava 6"/>
          <p:cNvSpPr/>
          <p:nvPr/>
        </p:nvSpPr>
        <p:spPr>
          <a:xfrm>
            <a:off x="755576" y="5517232"/>
            <a:ext cx="720725" cy="10795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Zaoblený obdélník 4"/>
          <p:cNvSpPr/>
          <p:nvPr/>
        </p:nvSpPr>
        <p:spPr>
          <a:xfrm>
            <a:off x="3563888" y="6165304"/>
            <a:ext cx="2016224" cy="4396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6510" tIns="16510" rIns="16510" bIns="16510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1300" dirty="0">
                <a:solidFill>
                  <a:schemeClr val="bg1"/>
                </a:solidFill>
              </a:rPr>
              <a:t>PŘIJETÍ / NEPŘIJETÍ NA FAKULTU</a:t>
            </a:r>
          </a:p>
        </p:txBody>
      </p:sp>
    </p:spTree>
    <p:extLst>
      <p:ext uri="{BB962C8B-B14F-4D97-AF65-F5344CB8AC3E}">
        <p14:creationId xmlns:p14="http://schemas.microsoft.com/office/powerpoint/2010/main" val="3857839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Základy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>
                <a:ea typeface="Segoe UI" pitchFamily="34" charset="0"/>
              </a:rPr>
              <a:t>Test se skládá z 60 úloh a je rozdělen do tří částí: </a:t>
            </a:r>
            <a:endParaRPr lang="cs-CZ" sz="2600" dirty="0" smtClean="0">
              <a:ea typeface="Segoe UI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 smtClean="0">
                <a:ea typeface="Segoe UI" pitchFamily="34" charset="0"/>
              </a:rPr>
              <a:t>Člověk </a:t>
            </a:r>
            <a:r>
              <a:rPr lang="cs-CZ" sz="2600" dirty="0">
                <a:ea typeface="Segoe UI" pitchFamily="34" charset="0"/>
              </a:rPr>
              <a:t>a společnost (úlohy z psychologie, sociologie, filozofie), </a:t>
            </a:r>
            <a:endParaRPr lang="cs-CZ" sz="2600" dirty="0" smtClean="0">
              <a:ea typeface="Segoe UI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 smtClean="0">
                <a:ea typeface="Segoe UI" pitchFamily="34" charset="0"/>
              </a:rPr>
              <a:t>Stát </a:t>
            </a:r>
            <a:r>
              <a:rPr lang="cs-CZ" sz="2600" dirty="0">
                <a:ea typeface="Segoe UI" pitchFamily="34" charset="0"/>
              </a:rPr>
              <a:t>a právo (politologie a právo), </a:t>
            </a:r>
            <a:endParaRPr lang="cs-CZ" sz="2600" dirty="0" smtClean="0">
              <a:ea typeface="Segoe UI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 smtClean="0">
                <a:ea typeface="Segoe UI" pitchFamily="34" charset="0"/>
              </a:rPr>
              <a:t>Hospodářství </a:t>
            </a:r>
            <a:r>
              <a:rPr lang="cs-CZ" sz="2600" dirty="0">
                <a:ea typeface="Segoe UI" pitchFamily="34" charset="0"/>
              </a:rPr>
              <a:t>a svět (ekonomie, evropská integrace a moderní dějiny od 1848 do </a:t>
            </a:r>
            <a:r>
              <a:rPr lang="cs-CZ" sz="2600" dirty="0" smtClean="0">
                <a:ea typeface="Segoe UI" pitchFamily="34" charset="0"/>
              </a:rPr>
              <a:t>současnosti).</a:t>
            </a:r>
          </a:p>
          <a:p>
            <a:endParaRPr lang="cs-CZ" sz="2600" dirty="0">
              <a:ea typeface="Segoe UI" pitchFamily="34" charset="0"/>
            </a:endParaRPr>
          </a:p>
          <a:p>
            <a:r>
              <a:rPr lang="cs-CZ" sz="2600" dirty="0">
                <a:ea typeface="Segoe UI" pitchFamily="34" charset="0"/>
              </a:rPr>
              <a:t>Na řešení testu </a:t>
            </a:r>
            <a:r>
              <a:rPr lang="cs-CZ" sz="2600" dirty="0" smtClean="0">
                <a:ea typeface="Segoe UI" pitchFamily="34" charset="0"/>
              </a:rPr>
              <a:t>máte 60 </a:t>
            </a:r>
            <a:r>
              <a:rPr lang="cs-CZ" sz="2600" dirty="0">
                <a:ea typeface="Segoe UI" pitchFamily="34" charset="0"/>
              </a:rPr>
              <a:t>minut, mezi jednotlivými oddíly je možné přecházet a úlohy řešit v libovolném pořadí.</a:t>
            </a:r>
            <a:br>
              <a:rPr lang="cs-CZ" sz="2600" dirty="0">
                <a:ea typeface="Segoe UI" pitchFamily="34" charset="0"/>
              </a:rPr>
            </a:br>
            <a:endParaRPr lang="cs-CZ" sz="2600" dirty="0">
              <a:ea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558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algn="l" eaLnBrk="1" hangingPunct="1"/>
            <a:r>
              <a:rPr lang="cs-CZ" b="1" dirty="0" smtClean="0"/>
              <a:t>Obecné studijní předpoklady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484784"/>
            <a:ext cx="8229601" cy="5184576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sz="2600" dirty="0" smtClean="0">
                <a:ea typeface="Segoe UI" pitchFamily="34" charset="0"/>
              </a:rPr>
              <a:t>netestují se vědomosti, ale předpoklady ke studiu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cs-CZ" sz="2600" dirty="0" smtClean="0">
              <a:ea typeface="Segoe UI" pitchFamily="34" charset="0"/>
            </a:endParaRPr>
          </a:p>
          <a:p>
            <a:pPr eaLnBrk="1" hangingPunct="1"/>
            <a:r>
              <a:rPr lang="en-US" sz="2600" dirty="0" smtClean="0">
                <a:ea typeface="Segoe UI" pitchFamily="34" charset="0"/>
              </a:rPr>
              <a:t>2</a:t>
            </a:r>
            <a:r>
              <a:rPr lang="cs-CZ" sz="2600" dirty="0" smtClean="0">
                <a:ea typeface="Segoe UI" pitchFamily="34" charset="0"/>
              </a:rPr>
              <a:t> oddíly: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cs-CZ" sz="2600" b="1" dirty="0">
                <a:ea typeface="Segoe UI" pitchFamily="34" charset="0"/>
              </a:rPr>
              <a:t>v</a:t>
            </a:r>
            <a:r>
              <a:rPr lang="cs-CZ" sz="2600" b="1" dirty="0" smtClean="0">
                <a:ea typeface="Segoe UI" pitchFamily="34" charset="0"/>
              </a:rPr>
              <a:t>erbální</a:t>
            </a:r>
            <a:r>
              <a:rPr lang="cs-CZ" sz="2600" dirty="0" smtClean="0">
                <a:ea typeface="Segoe UI" pitchFamily="34" charset="0"/>
              </a:rPr>
              <a:t> (</a:t>
            </a:r>
            <a:r>
              <a:rPr lang="en-US" sz="2600" dirty="0" smtClean="0">
                <a:ea typeface="Segoe UI" pitchFamily="34" charset="0"/>
              </a:rPr>
              <a:t>35</a:t>
            </a:r>
            <a:r>
              <a:rPr lang="cs-CZ" sz="2600" dirty="0" smtClean="0">
                <a:ea typeface="Segoe UI" pitchFamily="34" charset="0"/>
              </a:rPr>
              <a:t> minut, </a:t>
            </a:r>
            <a:r>
              <a:rPr lang="en-US" sz="2600" dirty="0" smtClean="0">
                <a:ea typeface="Segoe UI" pitchFamily="34" charset="0"/>
              </a:rPr>
              <a:t>3</a:t>
            </a:r>
            <a:r>
              <a:rPr lang="cs-CZ" sz="2600" dirty="0" smtClean="0">
                <a:ea typeface="Segoe UI" pitchFamily="34" charset="0"/>
              </a:rPr>
              <a:t>3 úloh) – interpretace textu, významové rozdíly, vztahy mezi slovy, logická koherence a vyvozování…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cs-CZ" sz="2600" b="1" dirty="0">
                <a:ea typeface="Segoe UI" pitchFamily="34" charset="0"/>
              </a:rPr>
              <a:t>a</a:t>
            </a:r>
            <a:r>
              <a:rPr lang="cs-CZ" sz="2600" b="1" dirty="0" smtClean="0">
                <a:ea typeface="Segoe UI" pitchFamily="34" charset="0"/>
              </a:rPr>
              <a:t>nalytický</a:t>
            </a:r>
            <a:r>
              <a:rPr lang="cs-CZ" sz="2600" dirty="0" smtClean="0">
                <a:ea typeface="Segoe UI" pitchFamily="34" charset="0"/>
              </a:rPr>
              <a:t> (</a:t>
            </a:r>
            <a:r>
              <a:rPr lang="en-US" sz="2600" dirty="0" smtClean="0">
                <a:ea typeface="Segoe UI" pitchFamily="34" charset="0"/>
              </a:rPr>
              <a:t>50</a:t>
            </a:r>
            <a:r>
              <a:rPr lang="cs-CZ" sz="2600" dirty="0" smtClean="0">
                <a:ea typeface="Segoe UI" pitchFamily="34" charset="0"/>
              </a:rPr>
              <a:t> minut, </a:t>
            </a:r>
            <a:r>
              <a:rPr lang="en-US" sz="2600" dirty="0" smtClean="0">
                <a:ea typeface="Segoe UI" pitchFamily="34" charset="0"/>
              </a:rPr>
              <a:t>3</a:t>
            </a:r>
            <a:r>
              <a:rPr lang="cs-CZ" sz="2600" dirty="0" smtClean="0">
                <a:ea typeface="Segoe UI" pitchFamily="34" charset="0"/>
              </a:rPr>
              <a:t>3 úloh) – základní matematické znalosti a postupy, úlohy s procenty, slovní úlohy, vyvozování z tabulek </a:t>
            </a:r>
            <a:r>
              <a:rPr lang="cs-CZ" sz="2600" dirty="0">
                <a:ea typeface="Segoe UI" pitchFamily="34" charset="0"/>
              </a:rPr>
              <a:t/>
            </a:r>
            <a:br>
              <a:rPr lang="cs-CZ" sz="2600" dirty="0">
                <a:ea typeface="Segoe UI" pitchFamily="34" charset="0"/>
              </a:rPr>
            </a:br>
            <a:r>
              <a:rPr lang="cs-CZ" sz="2600" dirty="0" smtClean="0">
                <a:ea typeface="Segoe UI" pitchFamily="34" charset="0"/>
              </a:rPr>
              <a:t>a grafů…</a:t>
            </a:r>
            <a:endParaRPr lang="cs-CZ" sz="2600" dirty="0">
              <a:ea typeface="Segoe UI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cs-CZ" sz="2600" dirty="0" smtClean="0">
                <a:ea typeface="Segoe UI" pitchFamily="34" charset="0"/>
              </a:rPr>
              <a:t>celkem </a:t>
            </a:r>
            <a:r>
              <a:rPr lang="en-US" sz="2600" dirty="0" smtClean="0">
                <a:ea typeface="Segoe UI" pitchFamily="34" charset="0"/>
              </a:rPr>
              <a:t>66</a:t>
            </a:r>
            <a:r>
              <a:rPr lang="cs-CZ" sz="2600" dirty="0" smtClean="0">
                <a:ea typeface="Segoe UI" pitchFamily="34" charset="0"/>
              </a:rPr>
              <a:t> otázek na </a:t>
            </a:r>
            <a:r>
              <a:rPr lang="en-US" sz="2600" dirty="0" smtClean="0">
                <a:ea typeface="Segoe UI" pitchFamily="34" charset="0"/>
              </a:rPr>
              <a:t>8</a:t>
            </a:r>
            <a:r>
              <a:rPr lang="en-US" sz="2600" dirty="0">
                <a:ea typeface="Segoe UI" pitchFamily="34" charset="0"/>
              </a:rPr>
              <a:t>5</a:t>
            </a:r>
            <a:r>
              <a:rPr lang="cs-CZ" sz="2600" dirty="0" smtClean="0">
                <a:ea typeface="Segoe UI" pitchFamily="34" charset="0"/>
              </a:rPr>
              <a:t> minut</a:t>
            </a:r>
          </a:p>
        </p:txBody>
      </p:sp>
    </p:spTree>
    <p:extLst>
      <p:ext uri="{BB962C8B-B14F-4D97-AF65-F5344CB8AC3E}">
        <p14:creationId xmlns:p14="http://schemas.microsoft.com/office/powerpoint/2010/main" val="4225336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algn="l" eaLnBrk="1" hangingPunct="1"/>
            <a:r>
              <a:rPr lang="cs-CZ" sz="3900" b="1" dirty="0" smtClean="0"/>
              <a:t>NSZ na FSS – termíny a předměty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488511"/>
              </p:ext>
            </p:extLst>
          </p:nvPr>
        </p:nvGraphicFramePr>
        <p:xfrm>
          <a:off x="827584" y="1916832"/>
          <a:ext cx="7488832" cy="2640295"/>
        </p:xfrm>
        <a:graphic>
          <a:graphicData uri="http://schemas.openxmlformats.org/drawingml/2006/table">
            <a:tbl>
              <a:tblPr/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805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Termín</a:t>
                      </a:r>
                      <a:r>
                        <a:rPr lang="cs-CZ" sz="1400" b="0" i="0" u="none" strike="noStrike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6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Předmět</a:t>
                      </a:r>
                      <a:endParaRPr lang="cs-CZ" sz="1400" b="0" i="0" u="none" strike="noStrike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6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Uzávěrka přihlášek</a:t>
                      </a:r>
                      <a:endParaRPr lang="cs-CZ" sz="1400" b="0" i="0" u="none" strike="noStrike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6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11. 12. 2021</a:t>
                      </a:r>
                      <a:endParaRPr lang="cs-CZ" sz="14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OSP, ZSV</a:t>
                      </a:r>
                      <a:endParaRPr lang="cs-CZ" sz="14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zkouška už proběhla</a:t>
                      </a:r>
                      <a:endParaRPr lang="cs-CZ" sz="14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4. 2. 202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OSP, ZSV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19. 1. 2022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5. 3. 2022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OSP, ZSV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17.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 2. 2022</a:t>
                      </a:r>
                      <a:endParaRPr lang="cs-CZ" sz="1400" b="0" i="0" u="none" strike="noStrike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2. 4. 2022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OSP, ZSV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17.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egoe UI" pitchFamily="34" charset="0"/>
                          <a:cs typeface="Arial" panose="020B0604020202020204" pitchFamily="34" charset="0"/>
                        </a:rPr>
                        <a:t> 3. 2022</a:t>
                      </a:r>
                      <a:endParaRPr lang="cs-CZ" sz="1400" b="0" i="0" u="none" strike="noStrike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egoe UI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191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algn="l" eaLnBrk="1" hangingPunct="1"/>
            <a:r>
              <a:rPr lang="cs-CZ" sz="4400" b="1" dirty="0" smtClean="0"/>
              <a:t>Místa konání</a:t>
            </a: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8" y="1916832"/>
            <a:ext cx="8948943" cy="4211885"/>
          </a:xfrm>
        </p:spPr>
      </p:pic>
    </p:spTree>
    <p:extLst>
      <p:ext uri="{BB962C8B-B14F-4D97-AF65-F5344CB8AC3E}">
        <p14:creationId xmlns:p14="http://schemas.microsoft.com/office/powerpoint/2010/main" val="82243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eaLnBrk="1" hangingPunct="1"/>
            <a:r>
              <a:rPr lang="cs-CZ" sz="4400" b="1" dirty="0" smtClean="0"/>
              <a:t>Online NSZ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80400" cy="5373687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800" dirty="0" err="1">
                <a:ea typeface="Segoe UI" pitchFamily="34" charset="0"/>
              </a:rPr>
              <a:t>proctoring</a:t>
            </a:r>
            <a:r>
              <a:rPr lang="cs-CZ" sz="2800" dirty="0">
                <a:ea typeface="Segoe UI" pitchFamily="34" charset="0"/>
              </a:rPr>
              <a:t> – nutnost stáhnout si </a:t>
            </a:r>
            <a:r>
              <a:rPr lang="cs-CZ" sz="2800" dirty="0" err="1">
                <a:ea typeface="Segoe UI" pitchFamily="34" charset="0"/>
              </a:rPr>
              <a:t>proctoringovou</a:t>
            </a:r>
            <a:r>
              <a:rPr lang="cs-CZ" sz="2800" dirty="0">
                <a:ea typeface="Segoe UI" pitchFamily="34" charset="0"/>
              </a:rPr>
              <a:t> aplikaci a absolvovat </a:t>
            </a:r>
            <a:r>
              <a:rPr lang="cs-CZ" sz="2800" dirty="0" err="1" smtClean="0">
                <a:ea typeface="Segoe UI" pitchFamily="34" charset="0"/>
              </a:rPr>
              <a:t>onboarding</a:t>
            </a:r>
            <a:endParaRPr lang="cs-CZ" sz="2800" dirty="0" smtClean="0">
              <a:ea typeface="Segoe UI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ea typeface="Segoe UI" pitchFamily="34" charset="0"/>
              </a:rPr>
              <a:t>nová testovací aplikace </a:t>
            </a:r>
            <a:r>
              <a:rPr lang="cs-CZ" sz="2800" dirty="0" err="1" smtClean="0">
                <a:ea typeface="Segoe UI" pitchFamily="34" charset="0"/>
              </a:rPr>
              <a:t>ScioLink</a:t>
            </a:r>
            <a:endParaRPr lang="cs-CZ" sz="2800" dirty="0">
              <a:ea typeface="Segoe UI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ea typeface="Segoe UI" pitchFamily="34" charset="0"/>
              </a:rPr>
              <a:t>nutnost </a:t>
            </a:r>
            <a:r>
              <a:rPr lang="cs-CZ" sz="2800" dirty="0">
                <a:ea typeface="Segoe UI" pitchFamily="34" charset="0"/>
              </a:rPr>
              <a:t>minimální technické výbavy – PC/Mac, webkamera, mikrofon, uzavřená místnost, Google Chrome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800" dirty="0">
              <a:ea typeface="Segoe UI" pitchFamily="34" charset="0"/>
            </a:endParaRPr>
          </a:p>
          <a:p>
            <a:pPr eaLnBrk="1" hangingPunct="1"/>
            <a:r>
              <a:rPr lang="cs-CZ" sz="2800" b="1" dirty="0">
                <a:ea typeface="Segoe UI" pitchFamily="34" charset="0"/>
              </a:rPr>
              <a:t>Priority online NSZ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800" dirty="0" smtClean="0">
                <a:ea typeface="Segoe UI" pitchFamily="34" charset="0"/>
              </a:rPr>
              <a:t>transparentnost</a:t>
            </a:r>
            <a:r>
              <a:rPr lang="cs-CZ" sz="2800" dirty="0">
                <a:ea typeface="Segoe UI" pitchFamily="34" charset="0"/>
              </a:rPr>
              <a:t>, bezpečnost zkoušky, férovost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800" dirty="0" smtClean="0">
                <a:ea typeface="Segoe UI" pitchFamily="34" charset="0"/>
              </a:rPr>
              <a:t>srovnatelnost online </a:t>
            </a:r>
            <a:r>
              <a:rPr lang="cs-CZ" sz="2800" dirty="0">
                <a:ea typeface="Segoe UI" pitchFamily="34" charset="0"/>
              </a:rPr>
              <a:t>a tištěné zkoušky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495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102"/>
            <a:ext cx="8229600" cy="1009650"/>
          </a:xfrm>
        </p:spPr>
        <p:txBody>
          <a:bodyPr/>
          <a:lstStyle/>
          <a:p>
            <a:pPr eaLnBrk="1" hangingPunct="1"/>
            <a:r>
              <a:rPr lang="cs-CZ" b="1" dirty="0" err="1" smtClean="0"/>
              <a:t>Proctoring</a:t>
            </a:r>
            <a:r>
              <a:rPr lang="cs-CZ" b="1" dirty="0" smtClean="0"/>
              <a:t> v praxi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484313"/>
            <a:ext cx="8229600" cy="4176935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ea typeface="Segoe UI" pitchFamily="34" charset="0"/>
              </a:rPr>
              <a:t>o</a:t>
            </a:r>
            <a:r>
              <a:rPr lang="cs-CZ" sz="2800" dirty="0" smtClean="0">
                <a:ea typeface="Segoe UI" pitchFamily="34" charset="0"/>
              </a:rPr>
              <a:t>věření </a:t>
            </a:r>
            <a:r>
              <a:rPr lang="cs-CZ" sz="2800" dirty="0">
                <a:ea typeface="Segoe UI" pitchFamily="34" charset="0"/>
              </a:rPr>
              <a:t>identity uchazeče („</a:t>
            </a:r>
            <a:r>
              <a:rPr lang="cs-CZ" sz="2800" dirty="0" err="1">
                <a:ea typeface="Segoe UI" pitchFamily="34" charset="0"/>
              </a:rPr>
              <a:t>sken</a:t>
            </a:r>
            <a:r>
              <a:rPr lang="cs-CZ" sz="2800" dirty="0">
                <a:ea typeface="Segoe UI" pitchFamily="34" charset="0"/>
              </a:rPr>
              <a:t>“ osobního dokladu + obličeje)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ea typeface="Segoe UI" pitchFamily="34" charset="0"/>
              </a:rPr>
              <a:t>„</a:t>
            </a:r>
            <a:r>
              <a:rPr lang="cs-CZ" sz="2800" dirty="0" err="1">
                <a:ea typeface="Segoe UI" pitchFamily="34" charset="0"/>
              </a:rPr>
              <a:t>s</a:t>
            </a:r>
            <a:r>
              <a:rPr lang="cs-CZ" sz="2800" dirty="0" err="1" smtClean="0">
                <a:ea typeface="Segoe UI" pitchFamily="34" charset="0"/>
              </a:rPr>
              <a:t>ken</a:t>
            </a:r>
            <a:r>
              <a:rPr lang="cs-CZ" sz="2800" dirty="0">
                <a:ea typeface="Segoe UI" pitchFamily="34" charset="0"/>
              </a:rPr>
              <a:t>“ stolu a místnosti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ea typeface="Segoe UI" pitchFamily="34" charset="0"/>
              </a:rPr>
              <a:t>z</a:t>
            </a:r>
            <a:r>
              <a:rPr lang="cs-CZ" sz="2800" dirty="0" smtClean="0">
                <a:ea typeface="Segoe UI" pitchFamily="34" charset="0"/>
              </a:rPr>
              <a:t>áznam </a:t>
            </a:r>
            <a:r>
              <a:rPr lang="cs-CZ" sz="2800" dirty="0">
                <a:ea typeface="Segoe UI" pitchFamily="34" charset="0"/>
              </a:rPr>
              <a:t>celé zkoušky pomocí webkamery a mikrofonu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ea typeface="Segoe UI" pitchFamily="34" charset="0"/>
              </a:rPr>
              <a:t>z</a:t>
            </a:r>
            <a:r>
              <a:rPr lang="cs-CZ" sz="2800" dirty="0" smtClean="0">
                <a:ea typeface="Segoe UI" pitchFamily="34" charset="0"/>
              </a:rPr>
              <a:t>áznam </a:t>
            </a:r>
            <a:r>
              <a:rPr lang="cs-CZ" sz="2800" dirty="0">
                <a:ea typeface="Segoe UI" pitchFamily="34" charset="0"/>
              </a:rPr>
              <a:t>aktivit na ploše </a:t>
            </a:r>
            <a:r>
              <a:rPr lang="cs-CZ" sz="2800" dirty="0" smtClean="0">
                <a:ea typeface="Segoe UI" pitchFamily="34" charset="0"/>
              </a:rPr>
              <a:t>počítače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800" dirty="0">
              <a:ea typeface="Segoe UI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ea typeface="Segoe UI" pitchFamily="34" charset="0"/>
              </a:rPr>
              <a:t>zkoušku </a:t>
            </a:r>
            <a:r>
              <a:rPr lang="cs-CZ" sz="2800" dirty="0">
                <a:ea typeface="Segoe UI" pitchFamily="34" charset="0"/>
              </a:rPr>
              <a:t>lze dokončit </a:t>
            </a:r>
            <a:r>
              <a:rPr lang="cs-CZ" sz="2800" b="1" dirty="0">
                <a:ea typeface="Segoe UI" pitchFamily="34" charset="0"/>
              </a:rPr>
              <a:t>i v případě výpadku připojení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576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Scio">
  <a:themeElements>
    <a:clrScheme name="Scio">
      <a:dk1>
        <a:sysClr val="windowText" lastClr="000000"/>
      </a:dk1>
      <a:lt1>
        <a:sysClr val="window" lastClr="FFFFFF"/>
      </a:lt1>
      <a:dk2>
        <a:srgbClr val="0070C0"/>
      </a:dk2>
      <a:lt2>
        <a:srgbClr val="EEECE1"/>
      </a:lt2>
      <a:accent1>
        <a:srgbClr val="4F81BD"/>
      </a:accent1>
      <a:accent2>
        <a:srgbClr val="00B0F0"/>
      </a:accent2>
      <a:accent3>
        <a:srgbClr val="FEB2FF"/>
      </a:accent3>
      <a:accent4>
        <a:srgbClr val="FE19FF"/>
      </a:accent4>
      <a:accent5>
        <a:srgbClr val="4BACC6"/>
      </a:accent5>
      <a:accent6>
        <a:srgbClr val="548DD4"/>
      </a:accent6>
      <a:hlink>
        <a:srgbClr val="FE19FF"/>
      </a:hlink>
      <a:folHlink>
        <a:srgbClr val="5F0060"/>
      </a:folHlink>
    </a:clrScheme>
    <a:fontScheme name="Scio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10183C"/>
        </a:dk1>
        <a:lt1>
          <a:srgbClr val="FFFFFF"/>
        </a:lt1>
        <a:dk2>
          <a:srgbClr val="10183C"/>
        </a:dk2>
        <a:lt2>
          <a:srgbClr val="808080"/>
        </a:lt2>
        <a:accent1>
          <a:srgbClr val="97C00E"/>
        </a:accent1>
        <a:accent2>
          <a:srgbClr val="97C00E"/>
        </a:accent2>
        <a:accent3>
          <a:srgbClr val="FFFFFF"/>
        </a:accent3>
        <a:accent4>
          <a:srgbClr val="0C1332"/>
        </a:accent4>
        <a:accent5>
          <a:srgbClr val="C9DCAA"/>
        </a:accent5>
        <a:accent6>
          <a:srgbClr val="88AE0C"/>
        </a:accent6>
        <a:hlink>
          <a:srgbClr val="97C00E"/>
        </a:hlink>
        <a:folHlink>
          <a:srgbClr val="97C00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10183C"/>
        </a:dk1>
        <a:lt1>
          <a:srgbClr val="FFFFFF"/>
        </a:lt1>
        <a:dk2>
          <a:srgbClr val="10183C"/>
        </a:dk2>
        <a:lt2>
          <a:srgbClr val="808080"/>
        </a:lt2>
        <a:accent1>
          <a:srgbClr val="97C00E"/>
        </a:accent1>
        <a:accent2>
          <a:srgbClr val="97C00E"/>
        </a:accent2>
        <a:accent3>
          <a:srgbClr val="FFFFFF"/>
        </a:accent3>
        <a:accent4>
          <a:srgbClr val="0C1332"/>
        </a:accent4>
        <a:accent5>
          <a:srgbClr val="C9DCAA"/>
        </a:accent5>
        <a:accent6>
          <a:srgbClr val="88AE0C"/>
        </a:accent6>
        <a:hlink>
          <a:srgbClr val="10183C"/>
        </a:hlink>
        <a:folHlink>
          <a:srgbClr val="97C00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00123D"/>
        </a:dk1>
        <a:lt1>
          <a:srgbClr val="FFFFFF"/>
        </a:lt1>
        <a:dk2>
          <a:srgbClr val="00123D"/>
        </a:dk2>
        <a:lt2>
          <a:srgbClr val="808080"/>
        </a:lt2>
        <a:accent1>
          <a:srgbClr val="97BE0D"/>
        </a:accent1>
        <a:accent2>
          <a:srgbClr val="97BE0D"/>
        </a:accent2>
        <a:accent3>
          <a:srgbClr val="FFFFFF"/>
        </a:accent3>
        <a:accent4>
          <a:srgbClr val="000E33"/>
        </a:accent4>
        <a:accent5>
          <a:srgbClr val="C9DBAA"/>
        </a:accent5>
        <a:accent6>
          <a:srgbClr val="88AC0B"/>
        </a:accent6>
        <a:hlink>
          <a:srgbClr val="00123D"/>
        </a:hlink>
        <a:folHlink>
          <a:srgbClr val="97BE0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5FDEFB86-0578-401E-B91B-030B2BE7DE12}" vid="{83002B6F-F7AA-4AF3-AE3A-3C7D9E0E3548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Prezetace - bezpečné české znaky</Template>
  <TotalTime>58</TotalTime>
  <Words>714</Words>
  <Application>Microsoft Office PowerPoint</Application>
  <PresentationFormat>Předvádění na obrazovce (4:3)</PresentationFormat>
  <Paragraphs>119</Paragraphs>
  <Slides>14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Arial Narrow</vt:lpstr>
      <vt:lpstr>Calibri</vt:lpstr>
      <vt:lpstr>Roboto</vt:lpstr>
      <vt:lpstr>Segoe UI</vt:lpstr>
      <vt:lpstr>Segoe UI Light</vt:lpstr>
      <vt:lpstr>Wingdings</vt:lpstr>
      <vt:lpstr>prezentace_Scio</vt:lpstr>
      <vt:lpstr>Národní srovnávací zkoušky  na Fakultě sociálních studií MU</vt:lpstr>
      <vt:lpstr>Národní srovnávací zkoušky</vt:lpstr>
      <vt:lpstr>Jak to funguje</vt:lpstr>
      <vt:lpstr>Základy společenských věd</vt:lpstr>
      <vt:lpstr>Obecné studijní předpoklady</vt:lpstr>
      <vt:lpstr>NSZ na FSS – termíny a předměty</vt:lpstr>
      <vt:lpstr>Místa konání</vt:lpstr>
      <vt:lpstr>Online NSZ</vt:lpstr>
      <vt:lpstr>Proctoring v praxi</vt:lpstr>
      <vt:lpstr>Přihlášení k NSZ</vt:lpstr>
      <vt:lpstr>Cena a výsledek NSZ</vt:lpstr>
      <vt:lpstr>Příprava na NSZ</vt:lpstr>
      <vt:lpstr>Další informace o NSZ</vt:lpstr>
      <vt:lpstr>Scio 2021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Nová prezentace Scio 1. 9. 2021</dc:title>
  <dc:creator>Sabina Netrvalová</dc:creator>
  <cp:lastModifiedBy>Kateřina Dejmalová</cp:lastModifiedBy>
  <cp:revision>28</cp:revision>
  <dcterms:created xsi:type="dcterms:W3CDTF">2021-12-06T16:07:24Z</dcterms:created>
  <dcterms:modified xsi:type="dcterms:W3CDTF">2022-01-06T16:55:12Z</dcterms:modified>
</cp:coreProperties>
</file>